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notesSlides/notesSlide3.xml" ContentType="application/vnd.openxmlformats-officedocument.presentationml.notesSlide+xml"/>
  <Override PartName="/ppt/theme/themeOverride9.xml" ContentType="application/vnd.openxmlformats-officedocument.themeOverride+xml"/>
  <Override PartName="/ppt/notesSlides/notesSlide4.xml" ContentType="application/vnd.openxmlformats-officedocument.presentationml.notesSlide+xml"/>
  <Override PartName="/ppt/theme/themeOverride10.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2" r:id="rId2"/>
    <p:sldId id="256" r:id="rId3"/>
    <p:sldId id="258" r:id="rId4"/>
    <p:sldId id="2146848608" r:id="rId5"/>
    <p:sldId id="2147480229" r:id="rId6"/>
    <p:sldId id="2147480233" r:id="rId7"/>
    <p:sldId id="2147480228" r:id="rId8"/>
    <p:sldId id="2147480230" r:id="rId9"/>
    <p:sldId id="2147480234" r:id="rId10"/>
    <p:sldId id="2147480223" r:id="rId11"/>
    <p:sldId id="261" r:id="rId12"/>
    <p:sldId id="2147480231" r:id="rId13"/>
    <p:sldId id="2147480232" r:id="rId14"/>
    <p:sldId id="2147480224" r:id="rId15"/>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ccile, Solana" initials="BS" lastIdx="15" clrIdx="0">
    <p:extLst>
      <p:ext uri="{19B8F6BF-5375-455C-9EA6-DF929625EA0E}">
        <p15:presenceInfo xmlns:p15="http://schemas.microsoft.com/office/powerpoint/2012/main" userId="S::Solana.Baccile@grupocepas.com::0b40f887-8aab-47a9-ad69-cacd95dc829c" providerId="AD"/>
      </p:ext>
    </p:extLst>
  </p:cmAuthor>
  <p:cmAuthor id="2" name="Neirone, Constanza" initials="CN" lastIdx="6" clrIdx="1">
    <p:extLst>
      <p:ext uri="{19B8F6BF-5375-455C-9EA6-DF929625EA0E}">
        <p15:presenceInfo xmlns:p15="http://schemas.microsoft.com/office/powerpoint/2012/main" userId="S::Constanza.Neirone@grupocepas.com::085ecafb-597f-4939-8fdc-05233fd63c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8BD92"/>
    <a:srgbClr val="202937"/>
    <a:srgbClr val="F2EFE6"/>
    <a:srgbClr val="F2F2F2"/>
    <a:srgbClr val="17191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54"/>
      </p:cViewPr>
      <p:guideLst>
        <p:guide orient="horz" pos="218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C56F57-90F1-44CE-90B1-B08EFC1CBE5F}" type="datetimeFigureOut">
              <a:rPr lang="es-AR" smtClean="0"/>
              <a:t>23/1/2025</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92BCE-C361-4A68-95E2-5DB09025775B}" type="slidenum">
              <a:rPr lang="es-AR" smtClean="0"/>
              <a:t>‹Nº›</a:t>
            </a:fld>
            <a:endParaRPr lang="es-AR"/>
          </a:p>
        </p:txBody>
      </p:sp>
    </p:spTree>
    <p:extLst>
      <p:ext uri="{BB962C8B-B14F-4D97-AF65-F5344CB8AC3E}">
        <p14:creationId xmlns:p14="http://schemas.microsoft.com/office/powerpoint/2010/main" val="39392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a:t>APERTURA D EVENTA</a:t>
            </a:r>
          </a:p>
        </p:txBody>
      </p:sp>
      <p:sp>
        <p:nvSpPr>
          <p:cNvPr id="4" name="Marcador de número de diapositiva 3"/>
          <p:cNvSpPr>
            <a:spLocks noGrp="1"/>
          </p:cNvSpPr>
          <p:nvPr>
            <p:ph type="sldNum" sz="quarter" idx="5"/>
          </p:nvPr>
        </p:nvSpPr>
        <p:spPr/>
        <p:txBody>
          <a:bodyPr/>
          <a:lstStyle/>
          <a:p>
            <a:fld id="{6A792BCE-C361-4A68-95E2-5DB09025775B}" type="slidenum">
              <a:rPr lang="es-AR" smtClean="0"/>
              <a:t>4</a:t>
            </a:fld>
            <a:endParaRPr lang="es-AR"/>
          </a:p>
        </p:txBody>
      </p:sp>
    </p:spTree>
    <p:extLst>
      <p:ext uri="{BB962C8B-B14F-4D97-AF65-F5344CB8AC3E}">
        <p14:creationId xmlns:p14="http://schemas.microsoft.com/office/powerpoint/2010/main" val="3099719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5"/>
          </p:nvPr>
        </p:nvSpPr>
        <p:spPr/>
        <p:txBody>
          <a:bodyPr/>
          <a:lstStyle/>
          <a:p>
            <a:fld id="{6A792BCE-C361-4A68-95E2-5DB09025775B}" type="slidenum">
              <a:rPr lang="es-AR" smtClean="0"/>
              <a:t>10</a:t>
            </a:fld>
            <a:endParaRPr lang="es-AR"/>
          </a:p>
        </p:txBody>
      </p:sp>
    </p:spTree>
    <p:extLst>
      <p:ext uri="{BB962C8B-B14F-4D97-AF65-F5344CB8AC3E}">
        <p14:creationId xmlns:p14="http://schemas.microsoft.com/office/powerpoint/2010/main" val="447662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a:t>APERTURA D EVENTA</a:t>
            </a:r>
          </a:p>
        </p:txBody>
      </p:sp>
      <p:sp>
        <p:nvSpPr>
          <p:cNvPr id="4" name="Marcador de número de diapositiva 3"/>
          <p:cNvSpPr>
            <a:spLocks noGrp="1"/>
          </p:cNvSpPr>
          <p:nvPr>
            <p:ph type="sldNum" sz="quarter" idx="5"/>
          </p:nvPr>
        </p:nvSpPr>
        <p:spPr/>
        <p:txBody>
          <a:bodyPr/>
          <a:lstStyle/>
          <a:p>
            <a:fld id="{6A792BCE-C361-4A68-95E2-5DB09025775B}" type="slidenum">
              <a:rPr lang="es-AR" smtClean="0"/>
              <a:t>11</a:t>
            </a:fld>
            <a:endParaRPr lang="es-AR"/>
          </a:p>
        </p:txBody>
      </p:sp>
    </p:spTree>
    <p:extLst>
      <p:ext uri="{BB962C8B-B14F-4D97-AF65-F5344CB8AC3E}">
        <p14:creationId xmlns:p14="http://schemas.microsoft.com/office/powerpoint/2010/main" val="44326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a:t>APERTURA D EVENTA</a:t>
            </a:r>
          </a:p>
        </p:txBody>
      </p:sp>
      <p:sp>
        <p:nvSpPr>
          <p:cNvPr id="4" name="Marcador de número de diapositiva 3"/>
          <p:cNvSpPr>
            <a:spLocks noGrp="1"/>
          </p:cNvSpPr>
          <p:nvPr>
            <p:ph type="sldNum" sz="quarter" idx="5"/>
          </p:nvPr>
        </p:nvSpPr>
        <p:spPr/>
        <p:txBody>
          <a:bodyPr/>
          <a:lstStyle/>
          <a:p>
            <a:fld id="{6A792BCE-C361-4A68-95E2-5DB09025775B}" type="slidenum">
              <a:rPr lang="es-AR" smtClean="0"/>
              <a:t>12</a:t>
            </a:fld>
            <a:endParaRPr lang="es-AR"/>
          </a:p>
        </p:txBody>
      </p:sp>
    </p:spTree>
    <p:extLst>
      <p:ext uri="{BB962C8B-B14F-4D97-AF65-F5344CB8AC3E}">
        <p14:creationId xmlns:p14="http://schemas.microsoft.com/office/powerpoint/2010/main" val="403714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a:t>APERTURA D EVENTA</a:t>
            </a:r>
          </a:p>
        </p:txBody>
      </p:sp>
      <p:sp>
        <p:nvSpPr>
          <p:cNvPr id="4" name="Marcador de número de diapositiva 3"/>
          <p:cNvSpPr>
            <a:spLocks noGrp="1"/>
          </p:cNvSpPr>
          <p:nvPr>
            <p:ph type="sldNum" sz="quarter" idx="5"/>
          </p:nvPr>
        </p:nvSpPr>
        <p:spPr/>
        <p:txBody>
          <a:bodyPr/>
          <a:lstStyle/>
          <a:p>
            <a:fld id="{6A792BCE-C361-4A68-95E2-5DB09025775B}" type="slidenum">
              <a:rPr lang="es-AR" smtClean="0"/>
              <a:t>13</a:t>
            </a:fld>
            <a:endParaRPr lang="es-AR"/>
          </a:p>
        </p:txBody>
      </p:sp>
    </p:spTree>
    <p:extLst>
      <p:ext uri="{BB962C8B-B14F-4D97-AF65-F5344CB8AC3E}">
        <p14:creationId xmlns:p14="http://schemas.microsoft.com/office/powerpoint/2010/main" val="236678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715AC6-E90E-91AA-70DD-C9E1FF94416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C9DA08F9-A8F1-EF5E-217E-6BF1C6747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EB512AA2-0D0C-441D-FE2D-156CDB32C18A}"/>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5" name="Marcador de pie de página 4">
            <a:extLst>
              <a:ext uri="{FF2B5EF4-FFF2-40B4-BE49-F238E27FC236}">
                <a16:creationId xmlns:a16="http://schemas.microsoft.com/office/drawing/2014/main" id="{DFF10301-7191-4B60-04AA-5833D7C5F0FA}"/>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4F02722A-87D2-05F5-FD0A-37E504199E1E}"/>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2598210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3A2259-28BE-8A5E-A34C-95978AF2298B}"/>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95632981-FC9E-1F68-ED9E-1D447C2FA3C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F58340A9-AF49-3C96-640D-0A48E9396960}"/>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5" name="Marcador de pie de página 4">
            <a:extLst>
              <a:ext uri="{FF2B5EF4-FFF2-40B4-BE49-F238E27FC236}">
                <a16:creationId xmlns:a16="http://schemas.microsoft.com/office/drawing/2014/main" id="{80DE791F-4934-FB7E-6F95-24F27CBC714F}"/>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F5AC00D1-4265-B057-177E-AD2EA5A50236}"/>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210954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85ECFB6-D237-9D3E-C37C-70FED1A8B87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493AF59F-993B-2475-2370-222C302EC06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25CD81C3-BA1B-C62B-4BDC-2EF42B5A948A}"/>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5" name="Marcador de pie de página 4">
            <a:extLst>
              <a:ext uri="{FF2B5EF4-FFF2-40B4-BE49-F238E27FC236}">
                <a16:creationId xmlns:a16="http://schemas.microsoft.com/office/drawing/2014/main" id="{C82F862C-699D-3CB6-6F1E-762C018170EC}"/>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56616E1-5D45-9055-C72C-344B1AB5723E}"/>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176905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id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0" y="13749"/>
            <a:ext cx="12195165" cy="943848"/>
          </a:xfrm>
        </p:spPr>
        <p:txBody>
          <a:bodyPr wrap="square" anchor="t">
            <a:spAutoFit/>
          </a:bodyPr>
          <a:lstStyle>
            <a:lvl1pPr>
              <a:defRPr baseline="0">
                <a:solidFill>
                  <a:schemeClr val="tx1"/>
                </a:solidFill>
              </a:defRPr>
            </a:lvl1pPr>
          </a:lstStyle>
          <a:p>
            <a:r>
              <a:rPr lang="es-ES_tradnl"/>
              <a:t>&lt; Título (Planeta Bold, tamaño 20, alineación izquierda, tipo oración; Tamaño previsto para dos renglones) &gt;</a:t>
            </a:r>
            <a:endParaRPr lang="es-ES"/>
          </a:p>
        </p:txBody>
      </p:sp>
      <p:sp>
        <p:nvSpPr>
          <p:cNvPr id="18" name="17 Marcador de texto"/>
          <p:cNvSpPr>
            <a:spLocks noGrp="1"/>
          </p:cNvSpPr>
          <p:nvPr>
            <p:ph type="body" sz="quarter" idx="14" hasCustomPrompt="1"/>
          </p:nvPr>
        </p:nvSpPr>
        <p:spPr>
          <a:xfrm>
            <a:off x="150283" y="1460501"/>
            <a:ext cx="11889316" cy="1157240"/>
          </a:xfrm>
        </p:spPr>
        <p:txBody>
          <a:bodyPr wrap="square">
            <a:spAutoFit/>
          </a:bodyPr>
          <a:lstStyle>
            <a:lvl1pPr>
              <a:defRPr sz="1867" baseline="0">
                <a:solidFill>
                  <a:schemeClr val="tx1"/>
                </a:solidFill>
                <a:latin typeface="+mn-lt"/>
              </a:defRPr>
            </a:lvl1pPr>
            <a:lvl2pPr marL="575972" indent="-287986">
              <a:buFont typeface="Wingdings" panose="05000000000000000000" pitchFamily="2" charset="2"/>
              <a:buChar char="§"/>
              <a:defRPr sz="1867">
                <a:solidFill>
                  <a:schemeClr val="tx1"/>
                </a:solidFill>
                <a:latin typeface="+mn-lt"/>
              </a:defRPr>
            </a:lvl2pPr>
            <a:lvl3pPr marL="863957" indent="-287986">
              <a:buFont typeface="Wingdings" panose="05000000000000000000" pitchFamily="2" charset="2"/>
              <a:buChar char="§"/>
              <a:defRPr baseline="0">
                <a:solidFill>
                  <a:schemeClr val="tx1"/>
                </a:solidFill>
                <a:latin typeface="+mn-lt"/>
              </a:defRPr>
            </a:lvl3pPr>
          </a:lstStyle>
          <a:p>
            <a:pPr lvl="0"/>
            <a:r>
              <a:rPr lang="es-ES"/>
              <a:t>&lt; Texto del cuerpo (Arial, tamaño 14, interlineado 1.2) &gt;</a:t>
            </a:r>
          </a:p>
          <a:p>
            <a:pPr lvl="1"/>
            <a:r>
              <a:rPr lang="es-ES"/>
              <a:t>&lt; Segundo nivel &gt;</a:t>
            </a:r>
          </a:p>
          <a:p>
            <a:pPr lvl="2"/>
            <a:r>
              <a:rPr lang="es-ES"/>
              <a:t>&lt; Tercer nivel &gt;</a:t>
            </a:r>
          </a:p>
        </p:txBody>
      </p:sp>
      <p:sp>
        <p:nvSpPr>
          <p:cNvPr id="12" name="Marcador de número de diapositiva 5"/>
          <p:cNvSpPr txBox="1">
            <a:spLocks/>
          </p:cNvSpPr>
          <p:nvPr userDrawn="1"/>
        </p:nvSpPr>
        <p:spPr>
          <a:xfrm>
            <a:off x="11455400" y="6426639"/>
            <a:ext cx="787400" cy="369332"/>
          </a:xfrm>
          <a:prstGeom prst="rect">
            <a:avLst/>
          </a:prstGeom>
        </p:spPr>
        <p:txBody>
          <a:bodyPr vert="horz" wrap="square" lIns="121920" tIns="60960" rIns="121920" bIns="60960" numCol="1" anchor="ctr" anchorCtr="0" compatLnSpc="1">
            <a:prstTxWarp prst="textNoShape">
              <a:avLst/>
            </a:prstTxWarp>
            <a:spAutoFit/>
          </a:bodyPr>
          <a:lstStyle>
            <a:defPPr>
              <a:defRPr lang="es-ES"/>
            </a:defPPr>
            <a:lvl1pPr algn="ctr" defTabSz="457200" rtl="0" fontAlgn="base">
              <a:spcBef>
                <a:spcPct val="0"/>
              </a:spcBef>
              <a:spcAft>
                <a:spcPct val="0"/>
              </a:spcAft>
              <a:defRPr sz="1200" kern="1200">
                <a:solidFill>
                  <a:schemeClr val="bg1"/>
                </a:solidFill>
                <a:latin typeface="Planeta Bold" pitchFamily="34" charset="0"/>
                <a:ea typeface="Geneva" charset="-128"/>
                <a:cs typeface="+mn-cs"/>
              </a:defRPr>
            </a:lvl1pPr>
            <a:lvl2pPr marL="457200" algn="l" defTabSz="457200" rtl="0" fontAlgn="base">
              <a:spcBef>
                <a:spcPct val="0"/>
              </a:spcBef>
              <a:spcAft>
                <a:spcPct val="0"/>
              </a:spcAft>
              <a:defRPr kern="1200">
                <a:solidFill>
                  <a:schemeClr val="tx1"/>
                </a:solidFill>
                <a:latin typeface="Calibri" pitchFamily="34" charset="0"/>
                <a:ea typeface="Geneva" charset="-128"/>
                <a:cs typeface="+mn-cs"/>
              </a:defRPr>
            </a:lvl2pPr>
            <a:lvl3pPr marL="914400" algn="l" defTabSz="457200" rtl="0" fontAlgn="base">
              <a:spcBef>
                <a:spcPct val="0"/>
              </a:spcBef>
              <a:spcAft>
                <a:spcPct val="0"/>
              </a:spcAft>
              <a:defRPr kern="1200">
                <a:solidFill>
                  <a:schemeClr val="tx1"/>
                </a:solidFill>
                <a:latin typeface="Calibri" pitchFamily="34" charset="0"/>
                <a:ea typeface="Geneva" charset="-128"/>
                <a:cs typeface="+mn-cs"/>
              </a:defRPr>
            </a:lvl3pPr>
            <a:lvl4pPr marL="1371600" algn="l" defTabSz="457200" rtl="0" fontAlgn="base">
              <a:spcBef>
                <a:spcPct val="0"/>
              </a:spcBef>
              <a:spcAft>
                <a:spcPct val="0"/>
              </a:spcAft>
              <a:defRPr kern="1200">
                <a:solidFill>
                  <a:schemeClr val="tx1"/>
                </a:solidFill>
                <a:latin typeface="Calibri" pitchFamily="34" charset="0"/>
                <a:ea typeface="Geneva" charset="-128"/>
                <a:cs typeface="+mn-cs"/>
              </a:defRPr>
            </a:lvl4pPr>
            <a:lvl5pPr marL="1828800" algn="l" defTabSz="457200" rtl="0" fontAlgn="base">
              <a:spcBef>
                <a:spcPct val="0"/>
              </a:spcBef>
              <a:spcAft>
                <a:spcPct val="0"/>
              </a:spcAft>
              <a:defRPr kern="1200">
                <a:solidFill>
                  <a:schemeClr val="tx1"/>
                </a:solidFill>
                <a:latin typeface="Calibri" pitchFamily="34" charset="0"/>
                <a:ea typeface="Geneva" charset="-128"/>
                <a:cs typeface="+mn-cs"/>
              </a:defRPr>
            </a:lvl5pPr>
            <a:lvl6pPr marL="2286000" algn="l" defTabSz="914400" rtl="0" eaLnBrk="1" latinLnBrk="0" hangingPunct="1">
              <a:defRPr kern="1200">
                <a:solidFill>
                  <a:schemeClr val="tx1"/>
                </a:solidFill>
                <a:latin typeface="Calibri" pitchFamily="34" charset="0"/>
                <a:ea typeface="Geneva" charset="-128"/>
                <a:cs typeface="+mn-cs"/>
              </a:defRPr>
            </a:lvl6pPr>
            <a:lvl7pPr marL="2743200" algn="l" defTabSz="914400" rtl="0" eaLnBrk="1" latinLnBrk="0" hangingPunct="1">
              <a:defRPr kern="1200">
                <a:solidFill>
                  <a:schemeClr val="tx1"/>
                </a:solidFill>
                <a:latin typeface="Calibri" pitchFamily="34" charset="0"/>
                <a:ea typeface="Geneva" charset="-128"/>
                <a:cs typeface="+mn-cs"/>
              </a:defRPr>
            </a:lvl7pPr>
            <a:lvl8pPr marL="3200400" algn="l" defTabSz="914400" rtl="0" eaLnBrk="1" latinLnBrk="0" hangingPunct="1">
              <a:defRPr kern="1200">
                <a:solidFill>
                  <a:schemeClr val="tx1"/>
                </a:solidFill>
                <a:latin typeface="Calibri" pitchFamily="34" charset="0"/>
                <a:ea typeface="Geneva" charset="-128"/>
                <a:cs typeface="+mn-cs"/>
              </a:defRPr>
            </a:lvl8pPr>
            <a:lvl9pPr marL="3657600" algn="l" defTabSz="914400" rtl="0" eaLnBrk="1" latinLnBrk="0" hangingPunct="1">
              <a:defRPr kern="1200">
                <a:solidFill>
                  <a:schemeClr val="tx1"/>
                </a:solidFill>
                <a:latin typeface="Calibri" pitchFamily="34" charset="0"/>
                <a:ea typeface="Geneva" charset="-128"/>
                <a:cs typeface="+mn-cs"/>
              </a:defRPr>
            </a:lvl9pPr>
          </a:lstStyle>
          <a:p>
            <a:pPr>
              <a:defRPr/>
            </a:pPr>
            <a:r>
              <a:rPr lang="es-ES" altLang="es-AR" sz="1600">
                <a:solidFill>
                  <a:prstClr val="white"/>
                </a:solidFill>
              </a:rPr>
              <a:t>-</a:t>
            </a:r>
            <a:fld id="{AD639CCD-0824-4B7D-9D73-32BDB703BD90}" type="slidenum">
              <a:rPr lang="es-ES" altLang="es-AR" sz="1600" smtClean="0">
                <a:solidFill>
                  <a:prstClr val="white"/>
                </a:solidFill>
              </a:rPr>
              <a:pPr>
                <a:defRPr/>
              </a:pPr>
              <a:t>‹Nº›</a:t>
            </a:fld>
            <a:r>
              <a:rPr lang="es-ES" altLang="es-AR" sz="1600">
                <a:solidFill>
                  <a:prstClr val="white"/>
                </a:solidFill>
              </a:rPr>
              <a:t>-</a:t>
            </a:r>
          </a:p>
        </p:txBody>
      </p:sp>
      <p:sp>
        <p:nvSpPr>
          <p:cNvPr id="4" name="3 Marcador de texto"/>
          <p:cNvSpPr>
            <a:spLocks noGrp="1"/>
          </p:cNvSpPr>
          <p:nvPr>
            <p:ph type="body" sz="quarter" idx="16" hasCustomPrompt="1"/>
          </p:nvPr>
        </p:nvSpPr>
        <p:spPr>
          <a:xfrm>
            <a:off x="150284" y="6092552"/>
            <a:ext cx="11889317" cy="246221"/>
          </a:xfrm>
        </p:spPr>
        <p:txBody>
          <a:bodyPr wrap="square" tIns="0" bIns="0" anchor="b">
            <a:spAutoFit/>
          </a:bodyPr>
          <a:lstStyle>
            <a:lvl1pPr marL="0" indent="0">
              <a:buNone/>
              <a:defRPr sz="1333" baseline="0">
                <a:solidFill>
                  <a:schemeClr val="bg1">
                    <a:lumMod val="50000"/>
                  </a:schemeClr>
                </a:solidFill>
                <a:latin typeface="+mn-lt"/>
              </a:defRPr>
            </a:lvl1pPr>
            <a:lvl5pPr marL="2438278" indent="0">
              <a:buNone/>
              <a:defRPr/>
            </a:lvl5pPr>
          </a:lstStyle>
          <a:p>
            <a:r>
              <a:rPr lang="es-ES" altLang="es-AR">
                <a:solidFill>
                  <a:srgbClr val="404040"/>
                </a:solidFill>
              </a:rPr>
              <a:t>&lt; Notas numeradas (Arial, tamaño 10, gris 50%; Formato </a:t>
            </a:r>
            <a:r>
              <a:rPr lang="es-ES" altLang="es-AR" err="1">
                <a:solidFill>
                  <a:srgbClr val="404040"/>
                </a:solidFill>
              </a:rPr>
              <a:t>ej</a:t>
            </a:r>
            <a:r>
              <a:rPr lang="es-ES" altLang="es-AR">
                <a:solidFill>
                  <a:srgbClr val="404040"/>
                </a:solidFill>
              </a:rPr>
              <a:t>: “1. Contenido de nota”) &gt;</a:t>
            </a:r>
          </a:p>
        </p:txBody>
      </p:sp>
      <p:sp>
        <p:nvSpPr>
          <p:cNvPr id="20" name="19 Marcador de texto"/>
          <p:cNvSpPr>
            <a:spLocks noGrp="1"/>
          </p:cNvSpPr>
          <p:nvPr>
            <p:ph type="body" sz="quarter" idx="19" hasCustomPrompt="1"/>
          </p:nvPr>
        </p:nvSpPr>
        <p:spPr>
          <a:xfrm>
            <a:off x="150287" y="1003304"/>
            <a:ext cx="11889316" cy="379656"/>
          </a:xfrm>
        </p:spPr>
        <p:txBody>
          <a:bodyPr wrap="square">
            <a:spAutoFit/>
          </a:bodyPr>
          <a:lstStyle>
            <a:lvl1pPr marL="0" indent="0">
              <a:lnSpc>
                <a:spcPct val="100000"/>
              </a:lnSpc>
              <a:buNone/>
              <a:defRPr sz="1867" i="1">
                <a:solidFill>
                  <a:schemeClr val="bg1">
                    <a:lumMod val="50000"/>
                  </a:schemeClr>
                </a:solidFill>
                <a:latin typeface="+mn-lt"/>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pt-BR"/>
              <a:t>&lt; </a:t>
            </a:r>
            <a:r>
              <a:rPr lang="pt-BR" err="1"/>
              <a:t>Unidad</a:t>
            </a:r>
            <a:r>
              <a:rPr lang="pt-BR"/>
              <a:t>, Período (Arial, </a:t>
            </a:r>
            <a:r>
              <a:rPr lang="pt-BR" err="1"/>
              <a:t>tamaño</a:t>
            </a:r>
            <a:r>
              <a:rPr lang="pt-BR"/>
              <a:t> 14, itálica, gris 50%) &gt;</a:t>
            </a:r>
          </a:p>
        </p:txBody>
      </p:sp>
      <p:pic>
        <p:nvPicPr>
          <p:cNvPr id="2051" name="Picture 3"/>
          <p:cNvPicPr preferRelativeResize="0">
            <a:picLocks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 y="6403973"/>
            <a:ext cx="12195164" cy="454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preferRelativeResize="0">
            <a:picLocks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 y="6351474"/>
            <a:ext cx="12195164" cy="9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preferRelativeResize="0">
            <a:picLocks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9652000" y="6449377"/>
            <a:ext cx="2489200" cy="3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Marcador de número de diapositiva 5"/>
          <p:cNvSpPr txBox="1">
            <a:spLocks/>
          </p:cNvSpPr>
          <p:nvPr userDrawn="1"/>
        </p:nvSpPr>
        <p:spPr>
          <a:xfrm>
            <a:off x="11280774" y="6446203"/>
            <a:ext cx="911228" cy="369332"/>
          </a:xfrm>
          <a:prstGeom prst="rect">
            <a:avLst/>
          </a:prstGeom>
        </p:spPr>
        <p:txBody>
          <a:bodyPr vert="horz" wrap="square" lIns="121920" tIns="60960" rIns="121920" bIns="60960" numCol="1" anchor="ctr" anchorCtr="0" compatLnSpc="1">
            <a:prstTxWarp prst="textNoShape">
              <a:avLst/>
            </a:prstTxWarp>
            <a:spAutoFit/>
          </a:bodyPr>
          <a:lstStyle>
            <a:defPPr>
              <a:defRPr lang="es-ES"/>
            </a:defPPr>
            <a:lvl1pPr algn="ctr" defTabSz="457200" rtl="0" fontAlgn="base">
              <a:spcBef>
                <a:spcPct val="0"/>
              </a:spcBef>
              <a:spcAft>
                <a:spcPct val="0"/>
              </a:spcAft>
              <a:defRPr sz="1200" kern="1200">
                <a:solidFill>
                  <a:schemeClr val="bg1"/>
                </a:solidFill>
                <a:latin typeface="Planeta Bold" pitchFamily="34" charset="0"/>
                <a:ea typeface="Geneva" charset="-128"/>
                <a:cs typeface="+mn-cs"/>
              </a:defRPr>
            </a:lvl1pPr>
            <a:lvl2pPr marL="457200" algn="l" defTabSz="457200" rtl="0" fontAlgn="base">
              <a:spcBef>
                <a:spcPct val="0"/>
              </a:spcBef>
              <a:spcAft>
                <a:spcPct val="0"/>
              </a:spcAft>
              <a:defRPr kern="1200">
                <a:solidFill>
                  <a:schemeClr val="tx1"/>
                </a:solidFill>
                <a:latin typeface="Calibri" pitchFamily="34" charset="0"/>
                <a:ea typeface="Geneva" charset="-128"/>
                <a:cs typeface="+mn-cs"/>
              </a:defRPr>
            </a:lvl2pPr>
            <a:lvl3pPr marL="914400" algn="l" defTabSz="457200" rtl="0" fontAlgn="base">
              <a:spcBef>
                <a:spcPct val="0"/>
              </a:spcBef>
              <a:spcAft>
                <a:spcPct val="0"/>
              </a:spcAft>
              <a:defRPr kern="1200">
                <a:solidFill>
                  <a:schemeClr val="tx1"/>
                </a:solidFill>
                <a:latin typeface="Calibri" pitchFamily="34" charset="0"/>
                <a:ea typeface="Geneva" charset="-128"/>
                <a:cs typeface="+mn-cs"/>
              </a:defRPr>
            </a:lvl3pPr>
            <a:lvl4pPr marL="1371600" algn="l" defTabSz="457200" rtl="0" fontAlgn="base">
              <a:spcBef>
                <a:spcPct val="0"/>
              </a:spcBef>
              <a:spcAft>
                <a:spcPct val="0"/>
              </a:spcAft>
              <a:defRPr kern="1200">
                <a:solidFill>
                  <a:schemeClr val="tx1"/>
                </a:solidFill>
                <a:latin typeface="Calibri" pitchFamily="34" charset="0"/>
                <a:ea typeface="Geneva" charset="-128"/>
                <a:cs typeface="+mn-cs"/>
              </a:defRPr>
            </a:lvl4pPr>
            <a:lvl5pPr marL="1828800" algn="l" defTabSz="457200" rtl="0" fontAlgn="base">
              <a:spcBef>
                <a:spcPct val="0"/>
              </a:spcBef>
              <a:spcAft>
                <a:spcPct val="0"/>
              </a:spcAft>
              <a:defRPr kern="1200">
                <a:solidFill>
                  <a:schemeClr val="tx1"/>
                </a:solidFill>
                <a:latin typeface="Calibri" pitchFamily="34" charset="0"/>
                <a:ea typeface="Geneva" charset="-128"/>
                <a:cs typeface="+mn-cs"/>
              </a:defRPr>
            </a:lvl5pPr>
            <a:lvl6pPr marL="2286000" algn="l" defTabSz="914400" rtl="0" eaLnBrk="1" latinLnBrk="0" hangingPunct="1">
              <a:defRPr kern="1200">
                <a:solidFill>
                  <a:schemeClr val="tx1"/>
                </a:solidFill>
                <a:latin typeface="Calibri" pitchFamily="34" charset="0"/>
                <a:ea typeface="Geneva" charset="-128"/>
                <a:cs typeface="+mn-cs"/>
              </a:defRPr>
            </a:lvl6pPr>
            <a:lvl7pPr marL="2743200" algn="l" defTabSz="914400" rtl="0" eaLnBrk="1" latinLnBrk="0" hangingPunct="1">
              <a:defRPr kern="1200">
                <a:solidFill>
                  <a:schemeClr val="tx1"/>
                </a:solidFill>
                <a:latin typeface="Calibri" pitchFamily="34" charset="0"/>
                <a:ea typeface="Geneva" charset="-128"/>
                <a:cs typeface="+mn-cs"/>
              </a:defRPr>
            </a:lvl7pPr>
            <a:lvl8pPr marL="3200400" algn="l" defTabSz="914400" rtl="0" eaLnBrk="1" latinLnBrk="0" hangingPunct="1">
              <a:defRPr kern="1200">
                <a:solidFill>
                  <a:schemeClr val="tx1"/>
                </a:solidFill>
                <a:latin typeface="Calibri" pitchFamily="34" charset="0"/>
                <a:ea typeface="Geneva" charset="-128"/>
                <a:cs typeface="+mn-cs"/>
              </a:defRPr>
            </a:lvl8pPr>
            <a:lvl9pPr marL="3657600" algn="l" defTabSz="914400" rtl="0" eaLnBrk="1" latinLnBrk="0" hangingPunct="1">
              <a:defRPr kern="1200">
                <a:solidFill>
                  <a:schemeClr val="tx1"/>
                </a:solidFill>
                <a:latin typeface="Calibri" pitchFamily="34" charset="0"/>
                <a:ea typeface="Geneva" charset="-128"/>
                <a:cs typeface="+mn-cs"/>
              </a:defRPr>
            </a:lvl9pPr>
          </a:lstStyle>
          <a:p>
            <a:pPr>
              <a:defRPr/>
            </a:pPr>
            <a:r>
              <a:rPr lang="es-ES" altLang="es-AR" sz="1600">
                <a:solidFill>
                  <a:prstClr val="white">
                    <a:lumMod val="95000"/>
                  </a:prstClr>
                </a:solidFill>
                <a:latin typeface="Planeta Medium" pitchFamily="34" charset="0"/>
              </a:rPr>
              <a:t>| -</a:t>
            </a:r>
            <a:fld id="{AD639CCD-0824-4B7D-9D73-32BDB703BD90}" type="slidenum">
              <a:rPr lang="es-ES" altLang="es-AR" sz="1600" smtClean="0">
                <a:solidFill>
                  <a:prstClr val="white">
                    <a:lumMod val="95000"/>
                  </a:prstClr>
                </a:solidFill>
                <a:latin typeface="Planeta Medium" pitchFamily="34" charset="0"/>
              </a:rPr>
              <a:pPr>
                <a:defRPr/>
              </a:pPr>
              <a:t>‹Nº›</a:t>
            </a:fld>
            <a:r>
              <a:rPr lang="es-ES" altLang="es-AR" sz="1600">
                <a:solidFill>
                  <a:prstClr val="white">
                    <a:lumMod val="95000"/>
                  </a:prstClr>
                </a:solidFill>
                <a:latin typeface="Planeta Medium" pitchFamily="34" charset="0"/>
              </a:rPr>
              <a:t>-</a:t>
            </a:r>
          </a:p>
        </p:txBody>
      </p:sp>
      <p:sp>
        <p:nvSpPr>
          <p:cNvPr id="14" name="13 Marcador de texto"/>
          <p:cNvSpPr>
            <a:spLocks noGrp="1"/>
          </p:cNvSpPr>
          <p:nvPr>
            <p:ph type="body" sz="quarter" idx="13" hasCustomPrompt="1"/>
          </p:nvPr>
        </p:nvSpPr>
        <p:spPr>
          <a:xfrm>
            <a:off x="150288" y="6510657"/>
            <a:ext cx="9146115" cy="240000"/>
          </a:xfrm>
        </p:spPr>
        <p:txBody>
          <a:bodyPr wrap="square" tIns="0" bIns="0" anchor="ctr">
            <a:noAutofit/>
          </a:bodyPr>
          <a:lstStyle>
            <a:lvl1pPr marL="0" indent="0">
              <a:lnSpc>
                <a:spcPct val="100000"/>
              </a:lnSpc>
              <a:buNone/>
              <a:defRPr sz="1333" baseline="0">
                <a:solidFill>
                  <a:schemeClr val="bg1">
                    <a:lumMod val="95000"/>
                  </a:schemeClr>
                </a:solidFill>
                <a:latin typeface="+mn-lt"/>
              </a:defRPr>
            </a:lvl1pPr>
          </a:lstStyle>
          <a:p>
            <a:r>
              <a:rPr lang="es-ES" altLang="es-AR">
                <a:solidFill>
                  <a:srgbClr val="404040"/>
                </a:solidFill>
              </a:rPr>
              <a:t>&lt; Fuente (Arial, tamaño 10, gris 50%; Formato </a:t>
            </a:r>
            <a:r>
              <a:rPr lang="es-ES" altLang="es-AR" err="1">
                <a:solidFill>
                  <a:srgbClr val="404040"/>
                </a:solidFill>
              </a:rPr>
              <a:t>ej</a:t>
            </a:r>
            <a:r>
              <a:rPr lang="es-ES" altLang="es-AR">
                <a:solidFill>
                  <a:srgbClr val="404040"/>
                </a:solidFill>
              </a:rPr>
              <a:t>: “FUENTE: Contenido de fuente”) &gt;</a:t>
            </a:r>
          </a:p>
        </p:txBody>
      </p:sp>
      <p:pic>
        <p:nvPicPr>
          <p:cNvPr id="4098" name="Picture 2" descr="C:\Users\degrazia\AppData\Local\Temp\Rar$DR03.197\06b.png"/>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9777984" y="6446120"/>
            <a:ext cx="1640840" cy="35286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BC708C38-D0A1-43D0-BD78-F7E99E43EB2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682647" y="13749"/>
            <a:ext cx="1496101" cy="678425"/>
          </a:xfrm>
          <a:prstGeom prst="rect">
            <a:avLst/>
          </a:prstGeom>
        </p:spPr>
      </p:pic>
    </p:spTree>
    <p:extLst>
      <p:ext uri="{BB962C8B-B14F-4D97-AF65-F5344CB8AC3E}">
        <p14:creationId xmlns:p14="http://schemas.microsoft.com/office/powerpoint/2010/main" val="201403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del documento">
    <p:spTree>
      <p:nvGrpSpPr>
        <p:cNvPr id="1" name=""/>
        <p:cNvGrpSpPr/>
        <p:nvPr/>
      </p:nvGrpSpPr>
      <p:grpSpPr>
        <a:xfrm>
          <a:off x="0" y="0"/>
          <a:ext cx="0" cy="0"/>
          <a:chOff x="0" y="0"/>
          <a:chExt cx="0" cy="0"/>
        </a:xfrm>
      </p:grpSpPr>
      <p:pic>
        <p:nvPicPr>
          <p:cNvPr id="19" name="Imagen 6"/>
          <p:cNvPicPr>
            <a:picLocks noChangeAspect="1"/>
          </p:cNvPicPr>
          <p:nvPr userDrawn="1"/>
        </p:nvPicPr>
        <p:blipFill rotWithShape="1">
          <a:blip r:embed="rId2" cstate="email">
            <a:extLst>
              <a:ext uri="{28A0092B-C50C-407E-A947-70E740481C1C}">
                <a14:useLocalDpi xmlns:a14="http://schemas.microsoft.com/office/drawing/2010/main" val="0"/>
              </a:ext>
            </a:extLst>
          </a:blip>
          <a:srcRect l="6827" b="5237"/>
          <a:stretch/>
        </p:blipFill>
        <p:spPr bwMode="auto">
          <a:xfrm>
            <a:off x="4" y="2"/>
            <a:ext cx="3246921" cy="685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19 Grupo"/>
          <p:cNvGrpSpPr/>
          <p:nvPr/>
        </p:nvGrpSpPr>
        <p:grpSpPr>
          <a:xfrm flipH="1" flipV="1">
            <a:off x="2512180" y="-2"/>
            <a:ext cx="737833" cy="6858300"/>
            <a:chOff x="8597737" y="-83128"/>
            <a:chExt cx="553375" cy="5226625"/>
          </a:xfrm>
        </p:grpSpPr>
        <p:pic>
          <p:nvPicPr>
            <p:cNvPr id="22" name="Imagen 6"/>
            <p:cNvPicPr>
              <a:picLocks noChangeAspect="1"/>
            </p:cNvPicPr>
            <p:nvPr/>
          </p:nvPicPr>
          <p:blipFill rotWithShape="1">
            <a:blip r:embed="rId3" cstate="email">
              <a:extLst>
                <a:ext uri="{28A0092B-C50C-407E-A947-70E740481C1C}">
                  <a14:useLocalDpi xmlns:a14="http://schemas.microsoft.com/office/drawing/2010/main" val="0"/>
                </a:ext>
              </a:extLst>
            </a:blip>
            <a:srcRect b="16703"/>
            <a:stretch/>
          </p:blipFill>
          <p:spPr bwMode="auto">
            <a:xfrm rot="16200000">
              <a:off x="6257557" y="2257052"/>
              <a:ext cx="5226625" cy="54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n 6"/>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872042" y="-1"/>
              <a:ext cx="279070" cy="84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ítulo 1"/>
          <p:cNvSpPr>
            <a:spLocks noGrp="1"/>
          </p:cNvSpPr>
          <p:nvPr userDrawn="1">
            <p:ph type="ctrTitle" hasCustomPrompt="1"/>
          </p:nvPr>
        </p:nvSpPr>
        <p:spPr>
          <a:xfrm>
            <a:off x="3991908" y="2487357"/>
            <a:ext cx="7570829" cy="666786"/>
          </a:xfrm>
        </p:spPr>
        <p:txBody>
          <a:bodyPr anchor="b">
            <a:spAutoFit/>
          </a:bodyPr>
          <a:lstStyle>
            <a:lvl1pPr algn="ctr" eaLnBrk="1" hangingPunct="1">
              <a:spcBef>
                <a:spcPct val="0"/>
              </a:spcBef>
              <a:defRPr sz="2667" baseline="0"/>
            </a:lvl1pPr>
          </a:lstStyle>
          <a:p>
            <a:pPr eaLnBrk="1" hangingPunct="1">
              <a:spcBef>
                <a:spcPct val="0"/>
              </a:spcBef>
            </a:pPr>
            <a:r>
              <a:rPr lang="es-ES" altLang="es-AR" sz="3733">
                <a:latin typeface="Planeta Bold" pitchFamily="34" charset="0"/>
              </a:rPr>
              <a:t>&lt; Título del documento &gt;</a:t>
            </a:r>
          </a:p>
        </p:txBody>
      </p:sp>
      <p:sp>
        <p:nvSpPr>
          <p:cNvPr id="3" name="Subtítulo 2"/>
          <p:cNvSpPr>
            <a:spLocks noGrp="1"/>
          </p:cNvSpPr>
          <p:nvPr userDrawn="1">
            <p:ph type="subTitle" idx="1" hasCustomPrompt="1"/>
          </p:nvPr>
        </p:nvSpPr>
        <p:spPr>
          <a:xfrm>
            <a:off x="4916129" y="3154143"/>
            <a:ext cx="5558504" cy="450060"/>
          </a:xfrm>
        </p:spPr>
        <p:txBody>
          <a:bodyPr>
            <a:spAutoFit/>
          </a:bodyPr>
          <a:lstStyle>
            <a:lvl1pPr marL="0" indent="0" algn="ctr" eaLnBrk="1" hangingPunct="1">
              <a:spcBef>
                <a:spcPct val="0"/>
              </a:spcBef>
              <a:buFontTx/>
              <a:buNone/>
              <a:defRPr lang="es-ES" altLang="es-AR" sz="2133" baseline="0" smtClean="0">
                <a:solidFill>
                  <a:schemeClr val="tx1">
                    <a:lumMod val="65000"/>
                    <a:lumOff val="3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algn="ctr" eaLnBrk="1" hangingPunct="1">
              <a:spcBef>
                <a:spcPct val="0"/>
              </a:spcBef>
              <a:buFontTx/>
              <a:buNone/>
            </a:pPr>
            <a:r>
              <a:rPr lang="es-ES"/>
              <a:t>&lt; Mes y Año &gt;</a:t>
            </a:r>
          </a:p>
        </p:txBody>
      </p:sp>
      <p:sp>
        <p:nvSpPr>
          <p:cNvPr id="5" name="4 Marcador de texto"/>
          <p:cNvSpPr>
            <a:spLocks noGrp="1"/>
          </p:cNvSpPr>
          <p:nvPr>
            <p:ph type="body" sz="quarter" idx="10" hasCustomPrompt="1"/>
          </p:nvPr>
        </p:nvSpPr>
        <p:spPr>
          <a:xfrm>
            <a:off x="4917021" y="3670302"/>
            <a:ext cx="5558367" cy="571500"/>
          </a:xfrm>
        </p:spPr>
        <p:txBody>
          <a:bodyPr/>
          <a:lstStyle>
            <a:lvl1pPr algn="ctr" eaLnBrk="1" hangingPunct="1">
              <a:spcBef>
                <a:spcPct val="0"/>
              </a:spcBef>
              <a:buFontTx/>
              <a:buNone/>
              <a:defRPr/>
            </a:lvl1pPr>
            <a:lvl5pPr marL="2438339" indent="0">
              <a:buNone/>
              <a:defRPr/>
            </a:lvl5pPr>
          </a:lstStyle>
          <a:p>
            <a:pPr algn="ctr" eaLnBrk="1" hangingPunct="1">
              <a:spcBef>
                <a:spcPct val="0"/>
              </a:spcBef>
              <a:buFontTx/>
              <a:buNone/>
            </a:pPr>
            <a:r>
              <a:rPr lang="es-ES"/>
              <a:t>&lt; Sector (opcional) &gt;</a:t>
            </a:r>
          </a:p>
        </p:txBody>
      </p:sp>
      <p:pic>
        <p:nvPicPr>
          <p:cNvPr id="3074" name="Picture 2" descr="C:\Users\degrazia\AppData\Local\Temp\Rar$DR16.947\04b.png"/>
          <p:cNvPicPr>
            <a:picLocks noChangeAspect="1" noChangeArrowheads="1"/>
          </p:cNvPicPr>
          <p:nvPr userDrawn="1"/>
        </p:nvPicPr>
        <p:blipFill rotWithShape="1">
          <a:blip r:embed="rId4" cstate="email">
            <a:extLst>
              <a:ext uri="{28A0092B-C50C-407E-A947-70E740481C1C}">
                <a14:useLocalDpi xmlns:a14="http://schemas.microsoft.com/office/drawing/2010/main" val="0"/>
              </a:ext>
            </a:extLst>
          </a:blip>
          <a:srcRect/>
          <a:stretch/>
        </p:blipFill>
        <p:spPr bwMode="auto">
          <a:xfrm>
            <a:off x="132685" y="134109"/>
            <a:ext cx="2901697" cy="315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98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BD9416-3C3D-EE93-87EA-EEF3DAC97F3F}"/>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DA9FCD5B-13EA-C6FA-B96D-44B4A33849C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4F5372C1-DB57-346D-2494-E384F2310BDE}"/>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5" name="Marcador de pie de página 4">
            <a:extLst>
              <a:ext uri="{FF2B5EF4-FFF2-40B4-BE49-F238E27FC236}">
                <a16:creationId xmlns:a16="http://schemas.microsoft.com/office/drawing/2014/main" id="{997119E4-E933-5653-71F2-3A912679488B}"/>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6991E28-7B4B-5D15-8F0A-2BCAC15A8A64}"/>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93438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824E3-82EA-7BAC-F40E-5316092CB8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3D63B220-5192-B4A4-A66C-486CF384A6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19F1458-8B3C-3FE3-EA41-B79AC0265EC5}"/>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5" name="Marcador de pie de página 4">
            <a:extLst>
              <a:ext uri="{FF2B5EF4-FFF2-40B4-BE49-F238E27FC236}">
                <a16:creationId xmlns:a16="http://schemas.microsoft.com/office/drawing/2014/main" id="{848FC145-B9AD-1E95-639A-D7D189D329EA}"/>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97FDD5D-8EFA-A3ED-FC70-55304E5F7940}"/>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46341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2245C2-F7E0-F404-DC5F-165E65FD4406}"/>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250D5B6A-2CE6-0A9B-8A1B-DE492B9D019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80260727-DBB1-D76B-3E8F-2A908642143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74D670C6-401F-069C-92EB-90FD5D1D85C4}"/>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6" name="Marcador de pie de página 5">
            <a:extLst>
              <a:ext uri="{FF2B5EF4-FFF2-40B4-BE49-F238E27FC236}">
                <a16:creationId xmlns:a16="http://schemas.microsoft.com/office/drawing/2014/main" id="{D9B92CA5-76E9-E5CB-E8CC-13F7500EE336}"/>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6D2370BF-5D8F-5E15-9B11-DB5D2218C477}"/>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272967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F576E-EEE1-5FAA-2ED5-096A2854137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24267481-723B-B0F0-0A0E-525B5872D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BBDCA2C-210B-545F-4F71-908DD9DD024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C11EFC48-4180-2469-54C4-041098C49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1A0152A-C6DE-A898-DC67-333A30506A4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A748EC24-E795-3E11-544D-8FB0999A99B1}"/>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8" name="Marcador de pie de página 7">
            <a:extLst>
              <a:ext uri="{FF2B5EF4-FFF2-40B4-BE49-F238E27FC236}">
                <a16:creationId xmlns:a16="http://schemas.microsoft.com/office/drawing/2014/main" id="{BEE84CD1-7797-F7BD-D1B8-10B3B660AD0E}"/>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69F97895-1CC8-9D25-CDD0-B487B138044A}"/>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100722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199835-36D1-53F1-50DE-D2356EF23278}"/>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CFBB8858-8E77-D715-70A2-8EA437E9B46A}"/>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4" name="Marcador de pie de página 3">
            <a:extLst>
              <a:ext uri="{FF2B5EF4-FFF2-40B4-BE49-F238E27FC236}">
                <a16:creationId xmlns:a16="http://schemas.microsoft.com/office/drawing/2014/main" id="{66729486-E329-E712-1A32-314E8C5A3B99}"/>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47C1AE2F-181C-D672-76A5-A454DEE0F412}"/>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10706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7481810-8609-7284-427D-89B2409EDD4A}"/>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3" name="Marcador de pie de página 2">
            <a:extLst>
              <a:ext uri="{FF2B5EF4-FFF2-40B4-BE49-F238E27FC236}">
                <a16:creationId xmlns:a16="http://schemas.microsoft.com/office/drawing/2014/main" id="{FE037E6B-D59E-0807-9248-572AC0186479}"/>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F6216CAF-29DE-6EEA-A492-2840AB21ECCB}"/>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103393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C302ED-9576-E6E1-D983-EC77B21541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E58CE3B3-9D49-99C0-F486-D0EA8F262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9A3144E6-8A39-28A5-7BD6-6A00642B0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87A8FD1-2457-1048-69F4-0BD3B45143D0}"/>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6" name="Marcador de pie de página 5">
            <a:extLst>
              <a:ext uri="{FF2B5EF4-FFF2-40B4-BE49-F238E27FC236}">
                <a16:creationId xmlns:a16="http://schemas.microsoft.com/office/drawing/2014/main" id="{1C7A0AFD-CDEE-5723-B99C-40FF589BA403}"/>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ABB5F785-2195-F383-DEEF-A447C490EEAD}"/>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2083330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D92BB7-4557-1F85-E1F6-ACE41FBB7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DFB7CC30-CB5A-497F-EEA8-F362343F03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221D26EE-D9D6-A9AD-C1AC-868BE834E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CD28CBA-847B-8022-2FFA-C9EF37C3DCF7}"/>
              </a:ext>
            </a:extLst>
          </p:cNvPr>
          <p:cNvSpPr>
            <a:spLocks noGrp="1"/>
          </p:cNvSpPr>
          <p:nvPr>
            <p:ph type="dt" sz="half" idx="10"/>
          </p:nvPr>
        </p:nvSpPr>
        <p:spPr/>
        <p:txBody>
          <a:bodyPr/>
          <a:lstStyle/>
          <a:p>
            <a:fld id="{89E3D297-7F33-4A0C-A013-93F25B65B1A4}" type="datetimeFigureOut">
              <a:rPr lang="es-AR" smtClean="0"/>
              <a:t>23/1/2025</a:t>
            </a:fld>
            <a:endParaRPr lang="es-AR"/>
          </a:p>
        </p:txBody>
      </p:sp>
      <p:sp>
        <p:nvSpPr>
          <p:cNvPr id="6" name="Marcador de pie de página 5">
            <a:extLst>
              <a:ext uri="{FF2B5EF4-FFF2-40B4-BE49-F238E27FC236}">
                <a16:creationId xmlns:a16="http://schemas.microsoft.com/office/drawing/2014/main" id="{14B6B6A5-BD6D-CA5D-4473-B80D05AE6614}"/>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AF0A3FCA-0C3A-5184-0EAE-46FD80748AEA}"/>
              </a:ext>
            </a:extLst>
          </p:cNvPr>
          <p:cNvSpPr>
            <a:spLocks noGrp="1"/>
          </p:cNvSpPr>
          <p:nvPr>
            <p:ph type="sldNum" sz="quarter" idx="12"/>
          </p:nvPr>
        </p:nvSpPr>
        <p:spPr/>
        <p:txBody>
          <a:bodyPr/>
          <a:lstStyle/>
          <a:p>
            <a:fld id="{7974DD2F-490F-49F3-AC72-3C3DE82D7D81}" type="slidenum">
              <a:rPr lang="es-AR" smtClean="0"/>
              <a:t>‹Nº›</a:t>
            </a:fld>
            <a:endParaRPr lang="es-AR"/>
          </a:p>
        </p:txBody>
      </p:sp>
    </p:spTree>
    <p:extLst>
      <p:ext uri="{BB962C8B-B14F-4D97-AF65-F5344CB8AC3E}">
        <p14:creationId xmlns:p14="http://schemas.microsoft.com/office/powerpoint/2010/main" val="1523317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124890C-10B2-E2BA-F87F-FE8BE53BD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33CBE8BC-D0DC-BFFE-A7FC-1AAF729967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F1439D8D-F69C-9199-3509-F4573DAB5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E3D297-7F33-4A0C-A013-93F25B65B1A4}" type="datetimeFigureOut">
              <a:rPr lang="es-AR" smtClean="0"/>
              <a:t>23/1/2025</a:t>
            </a:fld>
            <a:endParaRPr lang="es-AR"/>
          </a:p>
        </p:txBody>
      </p:sp>
      <p:sp>
        <p:nvSpPr>
          <p:cNvPr id="5" name="Marcador de pie de página 4">
            <a:extLst>
              <a:ext uri="{FF2B5EF4-FFF2-40B4-BE49-F238E27FC236}">
                <a16:creationId xmlns:a16="http://schemas.microsoft.com/office/drawing/2014/main" id="{365EBC67-2138-7D9B-9787-2B3C7327C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AR"/>
          </a:p>
        </p:txBody>
      </p:sp>
      <p:sp>
        <p:nvSpPr>
          <p:cNvPr id="6" name="Marcador de número de diapositiva 5">
            <a:extLst>
              <a:ext uri="{FF2B5EF4-FFF2-40B4-BE49-F238E27FC236}">
                <a16:creationId xmlns:a16="http://schemas.microsoft.com/office/drawing/2014/main" id="{271C836E-12F5-793F-91BF-1928A3D99C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74DD2F-490F-49F3-AC72-3C3DE82D7D81}" type="slidenum">
              <a:rPr lang="es-AR" smtClean="0"/>
              <a:t>‹Nº›</a:t>
            </a:fld>
            <a:endParaRPr lang="es-AR"/>
          </a:p>
        </p:txBody>
      </p:sp>
    </p:spTree>
    <p:extLst>
      <p:ext uri="{BB962C8B-B14F-4D97-AF65-F5344CB8AC3E}">
        <p14:creationId xmlns:p14="http://schemas.microsoft.com/office/powerpoint/2010/main" val="1696639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8.png"/><Relationship Id="rId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microsoft.com/office/2007/relationships/hdphoto" Target="../media/hdphoto1.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microsoft.com/office/2007/relationships/hdphoto" Target="../media/hdphoto1.wdp"/><Relationship Id="rId5" Type="http://schemas.openxmlformats.org/officeDocument/2006/relationships/image" Target="../media/image1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reloj con números romanos&#10;&#10;Descripción generada automáticamente con confianza baja">
            <a:extLst>
              <a:ext uri="{FF2B5EF4-FFF2-40B4-BE49-F238E27FC236}">
                <a16:creationId xmlns:a16="http://schemas.microsoft.com/office/drawing/2014/main" id="{0EB96ED2-A341-8191-69C3-7A9B85E31B3C}"/>
              </a:ext>
            </a:extLst>
          </p:cNvPr>
          <p:cNvPicPr>
            <a:picLocks noChangeAspect="1"/>
          </p:cNvPicPr>
          <p:nvPr/>
        </p:nvPicPr>
        <p:blipFill>
          <a:blip r:embed="rId3">
            <a:extLst>
              <a:ext uri="{28A0092B-C50C-407E-A947-70E740481C1C}">
                <a14:useLocalDpi xmlns:a14="http://schemas.microsoft.com/office/drawing/2010/main" val="0"/>
              </a:ext>
            </a:extLst>
          </a:blip>
          <a:srcRect t="4463" r="23298" b="4628"/>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43E999F9-1B23-AD0D-B65B-474AC74D1C47}"/>
              </a:ext>
            </a:extLst>
          </p:cNvPr>
          <p:cNvSpPr txBox="1"/>
          <p:nvPr/>
        </p:nvSpPr>
        <p:spPr>
          <a:xfrm>
            <a:off x="264431" y="5318898"/>
            <a:ext cx="7390113" cy="1358833"/>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4600" b="1">
                <a:solidFill>
                  <a:srgbClr val="C8BD92"/>
                </a:solidFill>
                <a:latin typeface="Raleway Light" pitchFamily="2" charset="0"/>
                <a:ea typeface="+mj-ea"/>
                <a:cs typeface="+mj-cs"/>
              </a:rPr>
              <a:t>VERMOUTH</a:t>
            </a:r>
            <a:endParaRPr lang="en-US" sz="4800" b="1">
              <a:solidFill>
                <a:srgbClr val="C8BD92"/>
              </a:solidFill>
              <a:latin typeface="Raleway Light" pitchFamily="2" charset="0"/>
              <a:ea typeface="+mj-ea"/>
              <a:cs typeface="+mj-cs"/>
            </a:endParaRPr>
          </a:p>
          <a:p>
            <a:pPr>
              <a:lnSpc>
                <a:spcPct val="90000"/>
              </a:lnSpc>
              <a:spcBef>
                <a:spcPct val="0"/>
              </a:spcBef>
              <a:spcAft>
                <a:spcPts val="600"/>
              </a:spcAft>
            </a:pPr>
            <a:r>
              <a:rPr lang="en-US" sz="5800">
                <a:solidFill>
                  <a:srgbClr val="C8BD92"/>
                </a:solidFill>
                <a:latin typeface="Raleway Light" pitchFamily="2" charset="0"/>
                <a:ea typeface="+mj-ea"/>
                <a:cs typeface="+mj-cs"/>
              </a:rPr>
              <a:t>LEYENDA PERRO NEGRO</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ángulo 1">
            <a:extLst>
              <a:ext uri="{FF2B5EF4-FFF2-40B4-BE49-F238E27FC236}">
                <a16:creationId xmlns:a16="http://schemas.microsoft.com/office/drawing/2014/main" id="{529F494E-4B84-A13D-641F-A7453F5F4F84}"/>
              </a:ext>
            </a:extLst>
          </p:cNvPr>
          <p:cNvSpPr/>
          <p:nvPr/>
        </p:nvSpPr>
        <p:spPr>
          <a:xfrm>
            <a:off x="467631" y="590871"/>
            <a:ext cx="1201681" cy="223158"/>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52934760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540CE39-5E92-4B04-C83D-82FBB30E5587}"/>
              </a:ext>
            </a:extLst>
          </p:cNvPr>
          <p:cNvSpPr txBox="1"/>
          <p:nvPr/>
        </p:nvSpPr>
        <p:spPr>
          <a:xfrm>
            <a:off x="4835621" y="995112"/>
            <a:ext cx="306651" cy="406400"/>
          </a:xfrm>
          <a:prstGeom prst="rect">
            <a:avLst/>
          </a:prstGeom>
          <a:noFill/>
        </p:spPr>
        <p:txBody>
          <a:bodyPr wrap="square" rtlCol="0">
            <a:spAutoFit/>
          </a:bodyPr>
          <a:lstStyle/>
          <a:p>
            <a:endParaRPr lang="es-AR"/>
          </a:p>
        </p:txBody>
      </p:sp>
      <p:sp>
        <p:nvSpPr>
          <p:cNvPr id="10" name="Rectángulo 9">
            <a:extLst>
              <a:ext uri="{FF2B5EF4-FFF2-40B4-BE49-F238E27FC236}">
                <a16:creationId xmlns:a16="http://schemas.microsoft.com/office/drawing/2014/main" id="{FFB977C5-BEEA-6B5A-8561-1427C0415AE1}"/>
              </a:ext>
            </a:extLst>
          </p:cNvPr>
          <p:cNvSpPr/>
          <p:nvPr/>
        </p:nvSpPr>
        <p:spPr>
          <a:xfrm>
            <a:off x="1665701" y="1380944"/>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CuadroTexto 11">
            <a:extLst>
              <a:ext uri="{FF2B5EF4-FFF2-40B4-BE49-F238E27FC236}">
                <a16:creationId xmlns:a16="http://schemas.microsoft.com/office/drawing/2014/main" id="{3FD8042E-4485-8016-F86F-9D9886D53D8B}"/>
              </a:ext>
            </a:extLst>
          </p:cNvPr>
          <p:cNvSpPr txBox="1"/>
          <p:nvPr/>
        </p:nvSpPr>
        <p:spPr>
          <a:xfrm>
            <a:off x="2533392" y="929539"/>
            <a:ext cx="1168910" cy="400110"/>
          </a:xfrm>
          <a:prstGeom prst="rect">
            <a:avLst/>
          </a:prstGeom>
          <a:noFill/>
        </p:spPr>
        <p:txBody>
          <a:bodyPr wrap="none" rtlCol="0" anchor="ctr">
            <a:spAutoFit/>
          </a:bodyPr>
          <a:lstStyle/>
          <a:p>
            <a:r>
              <a:rPr lang="es-AR" sz="2000" b="1">
                <a:solidFill>
                  <a:srgbClr val="C8BD92"/>
                </a:solidFill>
                <a:latin typeface="HELVETICA" panose="020B0604020202020204" pitchFamily="34" charset="0"/>
                <a:cs typeface="HELVETICA" panose="020B0604020202020204" pitchFamily="34" charset="0"/>
              </a:rPr>
              <a:t>PRECIO</a:t>
            </a:r>
          </a:p>
        </p:txBody>
      </p:sp>
      <p:sp>
        <p:nvSpPr>
          <p:cNvPr id="11" name="Rectángulo 10">
            <a:extLst>
              <a:ext uri="{FF2B5EF4-FFF2-40B4-BE49-F238E27FC236}">
                <a16:creationId xmlns:a16="http://schemas.microsoft.com/office/drawing/2014/main" id="{CE7BBED5-46C7-8A28-7F4F-D733449C55E6}"/>
              </a:ext>
            </a:extLst>
          </p:cNvPr>
          <p:cNvSpPr/>
          <p:nvPr/>
        </p:nvSpPr>
        <p:spPr>
          <a:xfrm>
            <a:off x="8345610" y="1550353"/>
            <a:ext cx="1771392" cy="4592078"/>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4" name="Picture 2" descr="Vermouth-Vincezo-Rosso-1-999385">
            <a:extLst>
              <a:ext uri="{FF2B5EF4-FFF2-40B4-BE49-F238E27FC236}">
                <a16:creationId xmlns:a16="http://schemas.microsoft.com/office/drawing/2014/main" id="{41793AC2-D6B3-7967-AD5F-C9E29DA337F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50" b="90250" l="39750" r="60500">
                        <a14:foregroundMark x1="48500" y1="9250" x2="48500" y2="9250"/>
                        <a14:foregroundMark x1="53875" y1="86375" x2="53875" y2="86375"/>
                        <a14:foregroundMark x1="52625" y1="87875" x2="52625" y2="87875"/>
                        <a14:foregroundMark x1="52625" y1="90250" x2="52625" y2="90250"/>
                        <a14:foregroundMark x1="50500" y1="17000" x2="50500" y2="17000"/>
                        <a14:foregroundMark x1="50875" y1="20625" x2="49875" y2="20000"/>
                        <a14:foregroundMark x1="48500" y1="18625" x2="48500" y2="18625"/>
                      </a14:backgroundRemoval>
                    </a14:imgEffect>
                  </a14:imgLayer>
                </a14:imgProps>
              </a:ext>
              <a:ext uri="{28A0092B-C50C-407E-A947-70E740481C1C}">
                <a14:useLocalDpi xmlns:a14="http://schemas.microsoft.com/office/drawing/2010/main" val="0"/>
              </a:ext>
            </a:extLst>
          </a:blip>
          <a:srcRect l="37226" t="4676" r="36870" b="6288"/>
          <a:stretch/>
        </p:blipFill>
        <p:spPr bwMode="auto">
          <a:xfrm>
            <a:off x="6972434" y="1703731"/>
            <a:ext cx="1278069" cy="4393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RPANO ANTICA FORMULA 750ML – Remedy Liquor">
            <a:extLst>
              <a:ext uri="{FF2B5EF4-FFF2-40B4-BE49-F238E27FC236}">
                <a16:creationId xmlns:a16="http://schemas.microsoft.com/office/drawing/2014/main" id="{3958453F-0050-A70E-E452-6493F69252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834" r="23011"/>
          <a:stretch/>
        </p:blipFill>
        <p:spPr bwMode="auto">
          <a:xfrm>
            <a:off x="10117003" y="1550353"/>
            <a:ext cx="1570110" cy="4546412"/>
          </a:xfrm>
          <a:prstGeom prst="rect">
            <a:avLst/>
          </a:prstGeom>
          <a:noFill/>
          <a:extLst>
            <a:ext uri="{909E8E84-426E-40DD-AFC4-6F175D3DCCD1}">
              <a14:hiddenFill xmlns:a14="http://schemas.microsoft.com/office/drawing/2010/main">
                <a:solidFill>
                  <a:srgbClr val="FFFFFF"/>
                </a:solidFill>
              </a14:hiddenFill>
            </a:ext>
          </a:extLst>
        </p:spPr>
      </p:pic>
      <p:pic>
        <p:nvPicPr>
          <p:cNvPr id="14" name="Marcador de contenido 4" descr="Botella de alcohol&#10;&#10;Descripción generada automáticamente">
            <a:extLst>
              <a:ext uri="{FF2B5EF4-FFF2-40B4-BE49-F238E27FC236}">
                <a16:creationId xmlns:a16="http://schemas.microsoft.com/office/drawing/2014/main" id="{9F310F80-6522-5CFF-A011-1682688CADC2}"/>
              </a:ext>
            </a:extLst>
          </p:cNvPr>
          <p:cNvPicPr>
            <a:picLocks noGrp="1" noChangeAspect="1"/>
          </p:cNvPicPr>
          <p:nvPr>
            <p:ph idx="1"/>
          </p:nvPr>
        </p:nvPicPr>
        <p:blipFill rotWithShape="1">
          <a:blip r:embed="rId7">
            <a:extLst>
              <a:ext uri="{BEBA8EAE-BF5A-486C-A8C5-ECC9F3942E4B}">
                <a14:imgProps xmlns:a14="http://schemas.microsoft.com/office/drawing/2010/main">
                  <a14:imgLayer r:embed="rId8">
                    <a14:imgEffect>
                      <a14:backgroundRemoval t="5338" b="99798" l="3117" r="28482">
                        <a14:foregroundMark x1="14813" y1="7117" x2="18301" y2="10918"/>
                        <a14:foregroundMark x1="20418" y1="5338" x2="18073" y2="14274"/>
                        <a14:foregroundMark x1="18073" y1="14274" x2="18073" y2="14274"/>
                        <a14:foregroundMark x1="14012" y1="6308" x2="20646" y2="15204"/>
                        <a14:foregroundMark x1="20646" y1="15204" x2="20646" y2="15204"/>
                        <a14:foregroundMark x1="20303" y1="7117" x2="20074" y2="20461"/>
                        <a14:foregroundMark x1="20074" y1="20461" x2="20074" y2="20461"/>
                        <a14:foregroundMark x1="13554" y1="5661" x2="13126" y2="14598"/>
                        <a14:foregroundMark x1="13126" y1="14598" x2="13126" y2="14598"/>
                        <a14:foregroundMark x1="12554" y1="6308" x2="13669" y2="13142"/>
                        <a14:foregroundMark x1="13669" y1="13142" x2="13669" y2="13142"/>
                        <a14:foregroundMark x1="13354" y1="5661" x2="12668" y2="16013"/>
                        <a14:foregroundMark x1="12668" y1="16013" x2="14470" y2="27780"/>
                        <a14:foregroundMark x1="20532" y1="9826" x2="19531" y2="34129"/>
                        <a14:foregroundMark x1="20646" y1="9503" x2="20418" y2="37485"/>
                        <a14:foregroundMark x1="9637" y1="87101" x2="25279" y2="91225"/>
                        <a14:foregroundMark x1="25279" y1="91225" x2="25708" y2="92196"/>
                        <a14:foregroundMark x1="13783" y1="96967" x2="21447" y2="87262"/>
                        <a14:foregroundMark x1="21447" y1="87262" x2="21447" y2="87262"/>
                        <a14:foregroundMark x1="9179" y1="97938" x2="23449" y2="96482"/>
                        <a14:foregroundMark x1="23449" y1="96482" x2="24135" y2="95875"/>
                        <a14:foregroundMark x1="25937" y1="97291" x2="20418" y2="99838"/>
                        <a14:foregroundMark x1="20418" y1="99838" x2="9408" y2="99757"/>
                        <a14:foregroundMark x1="9408" y1="99757" x2="6806" y2="96967"/>
                        <a14:foregroundMark x1="6720" y1="96199" x2="7149" y2="99838"/>
                        <a14:foregroundMark x1="28081" y1="42580" x2="28081" y2="68783"/>
                        <a14:foregroundMark x1="28081" y1="68783" x2="26222" y2="91913"/>
                        <a14:foregroundMark x1="26222" y1="91913" x2="25593" y2="93166"/>
                        <a14:foregroundMark x1="27052" y1="83300" x2="27023" y2="91427"/>
                        <a14:foregroundMark x1="27023" y1="91427" x2="28482" y2="44076"/>
                        <a14:foregroundMark x1="28482" y1="44076" x2="26709" y2="82491"/>
                        <a14:foregroundMark x1="26709" y1="82491" x2="25708" y2="85847"/>
                      </a14:backgroundRemoval>
                    </a14:imgEffect>
                  </a14:imgLayer>
                </a14:imgProps>
              </a:ext>
              <a:ext uri="{28A0092B-C50C-407E-A947-70E740481C1C}">
                <a14:useLocalDpi xmlns:a14="http://schemas.microsoft.com/office/drawing/2010/main" val="0"/>
              </a:ext>
            </a:extLst>
          </a:blip>
          <a:srcRect r="68667"/>
          <a:stretch/>
        </p:blipFill>
        <p:spPr>
          <a:xfrm>
            <a:off x="8173710" y="1568043"/>
            <a:ext cx="1943292" cy="4384571"/>
          </a:xfrm>
        </p:spPr>
      </p:pic>
      <p:sp>
        <p:nvSpPr>
          <p:cNvPr id="6" name="CuadroTexto 5">
            <a:extLst>
              <a:ext uri="{FF2B5EF4-FFF2-40B4-BE49-F238E27FC236}">
                <a16:creationId xmlns:a16="http://schemas.microsoft.com/office/drawing/2014/main" id="{3E775079-40A7-7DA6-1F49-0898E8B52FE7}"/>
              </a:ext>
            </a:extLst>
          </p:cNvPr>
          <p:cNvSpPr txBox="1"/>
          <p:nvPr/>
        </p:nvSpPr>
        <p:spPr>
          <a:xfrm>
            <a:off x="584467" y="1743413"/>
            <a:ext cx="5332387" cy="3867725"/>
          </a:xfrm>
          <a:prstGeom prst="rect">
            <a:avLst/>
          </a:prstGeom>
          <a:noFill/>
        </p:spPr>
        <p:txBody>
          <a:bodyPr wrap="square" rtlCol="0">
            <a:spAutoFit/>
          </a:bodyPr>
          <a:lstStyle/>
          <a:p>
            <a:pPr algn="just">
              <a:spcAft>
                <a:spcPts val="800"/>
              </a:spcAft>
            </a:pPr>
            <a:r>
              <a:rPr lang="es-ES" sz="1600" kern="100" dirty="0">
                <a:solidFill>
                  <a:srgbClr val="202937"/>
                </a:solidFill>
                <a:latin typeface="Raleway Light" pitchFamily="2" charset="0"/>
                <a:ea typeface="Aptos" panose="020B0004020202020204" pitchFamily="34" charset="0"/>
                <a:cs typeface="Times New Roman" panose="02020603050405020304" pitchFamily="18" charset="0"/>
              </a:rPr>
              <a:t>En Argentina, son pocos los vermouth que componen el segmento premium siendo los principales:</a:t>
            </a:r>
          </a:p>
          <a:p>
            <a:pPr algn="just">
              <a:spcAft>
                <a:spcPts val="800"/>
              </a:spcAft>
            </a:pPr>
            <a:r>
              <a:rPr lang="es-ES" sz="1600" kern="100" dirty="0" err="1">
                <a:solidFill>
                  <a:srgbClr val="202937"/>
                </a:solidFill>
                <a:effectLst/>
                <a:latin typeface="Raleway Light" pitchFamily="2" charset="0"/>
                <a:ea typeface="Aptos" panose="020B0004020202020204" pitchFamily="34" charset="0"/>
                <a:cs typeface="Times New Roman" panose="02020603050405020304" pitchFamily="18" charset="0"/>
              </a:rPr>
              <a:t>Vincenzo</a:t>
            </a:r>
            <a:r>
              <a:rPr lang="es-ES" sz="1600" kern="100" dirty="0">
                <a:solidFill>
                  <a:srgbClr val="202937"/>
                </a:solidFill>
                <a:effectLst/>
                <a:latin typeface="Raleway Light" pitchFamily="2" charset="0"/>
                <a:ea typeface="Aptos" panose="020B0004020202020204" pitchFamily="34" charset="0"/>
                <a:cs typeface="Times New Roman" panose="02020603050405020304" pitchFamily="18" charset="0"/>
              </a:rPr>
              <a:t> - Catena Zapata - $35.000</a:t>
            </a:r>
          </a:p>
          <a:p>
            <a:pPr algn="just">
              <a:spcAft>
                <a:spcPts val="800"/>
              </a:spcAft>
            </a:pPr>
            <a:r>
              <a:rPr lang="es-ES" sz="1600" kern="100" dirty="0" err="1">
                <a:solidFill>
                  <a:srgbClr val="202937"/>
                </a:solidFill>
                <a:latin typeface="Raleway Light" pitchFamily="2" charset="0"/>
                <a:ea typeface="Aptos" panose="020B0004020202020204" pitchFamily="34" charset="0"/>
                <a:cs typeface="Times New Roman" panose="02020603050405020304" pitchFamily="18" charset="0"/>
              </a:rPr>
              <a:t>Antica</a:t>
            </a:r>
            <a:r>
              <a:rPr lang="es-ES" sz="1600" kern="100" dirty="0">
                <a:solidFill>
                  <a:srgbClr val="202937"/>
                </a:solidFill>
                <a:latin typeface="Raleway Light" pitchFamily="2" charset="0"/>
                <a:ea typeface="Aptos" panose="020B0004020202020204" pitchFamily="34" charset="0"/>
                <a:cs typeface="Times New Roman" panose="02020603050405020304" pitchFamily="18" charset="0"/>
              </a:rPr>
              <a:t> Fórmula – Fratelli Branca - $64.000</a:t>
            </a:r>
          </a:p>
          <a:p>
            <a:pPr algn="just">
              <a:spcAft>
                <a:spcPts val="800"/>
              </a:spcAft>
            </a:pPr>
            <a:endParaRPr lang="es-ES" sz="1600" kern="100" dirty="0">
              <a:solidFill>
                <a:srgbClr val="202937"/>
              </a:solidFill>
              <a:effectLst/>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i="1" kern="100" dirty="0">
                <a:solidFill>
                  <a:srgbClr val="202937"/>
                </a:solidFill>
                <a:latin typeface="Raleway Light" pitchFamily="2" charset="0"/>
                <a:ea typeface="Aptos" panose="020B0004020202020204" pitchFamily="34" charset="0"/>
                <a:cs typeface="Times New Roman" panose="02020603050405020304" pitchFamily="18" charset="0"/>
              </a:rPr>
              <a:t>Leyenda Perro Negro </a:t>
            </a:r>
            <a:r>
              <a:rPr lang="es-ES" sz="1600" kern="100" dirty="0">
                <a:solidFill>
                  <a:srgbClr val="202937"/>
                </a:solidFill>
                <a:latin typeface="Raleway Light" pitchFamily="2" charset="0"/>
                <a:ea typeface="Aptos" panose="020B0004020202020204" pitchFamily="34" charset="0"/>
                <a:cs typeface="Times New Roman" panose="02020603050405020304" pitchFamily="18" charset="0"/>
              </a:rPr>
              <a:t>se posicionará en este mismo segmento con un PVP de </a:t>
            </a:r>
            <a:r>
              <a:rPr lang="es-ES" sz="1600" b="1" kern="100" dirty="0">
                <a:solidFill>
                  <a:srgbClr val="202937"/>
                </a:solidFill>
                <a:latin typeface="Raleway Light" pitchFamily="2" charset="0"/>
                <a:ea typeface="Aptos" panose="020B0004020202020204" pitchFamily="34" charset="0"/>
                <a:cs typeface="Times New Roman" panose="02020603050405020304" pitchFamily="18" charset="0"/>
              </a:rPr>
              <a:t>$50.000 </a:t>
            </a:r>
            <a:r>
              <a:rPr lang="es-ES" sz="1600" kern="100" dirty="0">
                <a:solidFill>
                  <a:srgbClr val="202937"/>
                </a:solidFill>
                <a:latin typeface="Raleway Light" pitchFamily="2" charset="0"/>
                <a:ea typeface="Aptos" panose="020B0004020202020204" pitchFamily="34" charset="0"/>
                <a:cs typeface="Times New Roman" panose="02020603050405020304" pitchFamily="18" charset="0"/>
              </a:rPr>
              <a:t>y estará disponible para canales limitados: </a:t>
            </a:r>
          </a:p>
          <a:p>
            <a:pPr marL="285750" indent="-285750" algn="just">
              <a:spcAft>
                <a:spcPts val="800"/>
              </a:spcAft>
              <a:buFont typeface="Wingdings" panose="05000000000000000000" pitchFamily="2" charset="2"/>
              <a:buChar char="§"/>
            </a:pPr>
            <a:r>
              <a:rPr lang="es-ES" sz="1600" kern="100" dirty="0">
                <a:solidFill>
                  <a:srgbClr val="202937"/>
                </a:solidFill>
                <a:latin typeface="Raleway Light" pitchFamily="2" charset="0"/>
                <a:ea typeface="Aptos" panose="020B0004020202020204" pitchFamily="34" charset="0"/>
                <a:cs typeface="Times New Roman" panose="02020603050405020304" pitchFamily="18" charset="0"/>
              </a:rPr>
              <a:t>On Premise High-</a:t>
            </a:r>
            <a:r>
              <a:rPr lang="es-ES" sz="1600" kern="100" dirty="0" err="1">
                <a:solidFill>
                  <a:srgbClr val="202937"/>
                </a:solidFill>
                <a:latin typeface="Raleway Light" pitchFamily="2" charset="0"/>
                <a:ea typeface="Aptos" panose="020B0004020202020204" pitchFamily="34" charset="0"/>
                <a:cs typeface="Times New Roman" panose="02020603050405020304" pitchFamily="18" charset="0"/>
              </a:rPr>
              <a:t>End</a:t>
            </a:r>
            <a:r>
              <a:rPr lang="es-ES" sz="1600" kern="100" dirty="0">
                <a:solidFill>
                  <a:srgbClr val="202937"/>
                </a:solidFill>
                <a:latin typeface="Raleway Light" pitchFamily="2" charset="0"/>
                <a:ea typeface="Aptos" panose="020B0004020202020204" pitchFamily="34" charset="0"/>
                <a:cs typeface="Times New Roman" panose="02020603050405020304" pitchFamily="18" charset="0"/>
              </a:rPr>
              <a:t> / BE</a:t>
            </a:r>
          </a:p>
          <a:p>
            <a:pPr marL="285750" indent="-285750" algn="just">
              <a:spcAft>
                <a:spcPts val="800"/>
              </a:spcAft>
              <a:buFont typeface="Wingdings" panose="05000000000000000000" pitchFamily="2" charset="2"/>
              <a:buChar char="§"/>
            </a:pPr>
            <a:r>
              <a:rPr lang="es-ES" sz="1600" kern="100" dirty="0">
                <a:solidFill>
                  <a:srgbClr val="202937"/>
                </a:solidFill>
                <a:latin typeface="Raleway Light" pitchFamily="2" charset="0"/>
                <a:ea typeface="Aptos" panose="020B0004020202020204" pitchFamily="34" charset="0"/>
                <a:cs typeface="Times New Roman" panose="02020603050405020304" pitchFamily="18" charset="0"/>
              </a:rPr>
              <a:t>Vinotecas &amp; Tiendas de bebidas</a:t>
            </a:r>
          </a:p>
          <a:p>
            <a:pPr marL="285750" indent="-285750" algn="just">
              <a:spcAft>
                <a:spcPts val="800"/>
              </a:spcAft>
              <a:buFont typeface="Wingdings" panose="05000000000000000000" pitchFamily="2" charset="2"/>
              <a:buChar char="§"/>
            </a:pPr>
            <a:r>
              <a:rPr lang="es-ES" sz="1600" kern="100" dirty="0">
                <a:solidFill>
                  <a:srgbClr val="202937"/>
                </a:solidFill>
                <a:latin typeface="Raleway Light" pitchFamily="2" charset="0"/>
                <a:ea typeface="Aptos" panose="020B0004020202020204" pitchFamily="34" charset="0"/>
                <a:cs typeface="Times New Roman" panose="02020603050405020304" pitchFamily="18" charset="0"/>
              </a:rPr>
              <a:t>Jumbo</a:t>
            </a:r>
          </a:p>
          <a:p>
            <a:pPr marL="285750" indent="-285750" algn="just">
              <a:spcAft>
                <a:spcPts val="800"/>
              </a:spcAft>
              <a:buFont typeface="Wingdings" panose="05000000000000000000" pitchFamily="2" charset="2"/>
              <a:buChar char="§"/>
            </a:pPr>
            <a:r>
              <a:rPr lang="es-ES" sz="1600" kern="100" dirty="0">
                <a:solidFill>
                  <a:srgbClr val="202937"/>
                </a:solidFill>
                <a:effectLst/>
                <a:latin typeface="Raleway Light" pitchFamily="2" charset="0"/>
                <a:ea typeface="Aptos" panose="020B0004020202020204" pitchFamily="34" charset="0"/>
                <a:cs typeface="Times New Roman" panose="02020603050405020304" pitchFamily="18" charset="0"/>
              </a:rPr>
              <a:t>Cheersapp</a:t>
            </a:r>
          </a:p>
        </p:txBody>
      </p:sp>
      <p:sp>
        <p:nvSpPr>
          <p:cNvPr id="2" name="CuadroTexto 1">
            <a:extLst>
              <a:ext uri="{FF2B5EF4-FFF2-40B4-BE49-F238E27FC236}">
                <a16:creationId xmlns:a16="http://schemas.microsoft.com/office/drawing/2014/main" id="{3BE6D9AC-FD30-EF98-C54E-18DDB71B8EA5}"/>
              </a:ext>
            </a:extLst>
          </p:cNvPr>
          <p:cNvSpPr txBox="1"/>
          <p:nvPr/>
        </p:nvSpPr>
        <p:spPr>
          <a:xfrm>
            <a:off x="1807705" y="6096765"/>
            <a:ext cx="3334567" cy="338554"/>
          </a:xfrm>
          <a:prstGeom prst="rect">
            <a:avLst/>
          </a:prstGeom>
          <a:noFill/>
        </p:spPr>
        <p:txBody>
          <a:bodyPr wrap="square" rtlCol="0">
            <a:spAutoFit/>
          </a:bodyPr>
          <a:lstStyle>
            <a:defPPr>
              <a:defRPr lang="es-AR"/>
            </a:defPPr>
            <a:lvl1pPr algn="just">
              <a:spcAft>
                <a:spcPts val="800"/>
              </a:spcAft>
              <a:defRPr sz="1600" kern="100">
                <a:solidFill>
                  <a:srgbClr val="202937"/>
                </a:solidFill>
                <a:latin typeface="Raleway Light" pitchFamily="2" charset="0"/>
                <a:ea typeface="Aptos" panose="020B0004020202020204" pitchFamily="34" charset="0"/>
                <a:cs typeface="Times New Roman" panose="02020603050405020304" pitchFamily="18" charset="0"/>
              </a:defRPr>
            </a:lvl1pPr>
          </a:lstStyle>
          <a:p>
            <a:r>
              <a:rPr lang="es-AR" i="1">
                <a:highlight>
                  <a:srgbClr val="FFFFFF"/>
                </a:highlight>
              </a:rPr>
              <a:t> Apertura de venta Semana 2/Dic  </a:t>
            </a:r>
          </a:p>
        </p:txBody>
      </p:sp>
      <p:pic>
        <p:nvPicPr>
          <p:cNvPr id="3" name="Imagen 2">
            <a:extLst>
              <a:ext uri="{FF2B5EF4-FFF2-40B4-BE49-F238E27FC236}">
                <a16:creationId xmlns:a16="http://schemas.microsoft.com/office/drawing/2014/main" id="{70910302-0139-1387-0C8E-84D30D1D759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69359" y="6154019"/>
            <a:ext cx="998652" cy="535087"/>
          </a:xfrm>
          <a:prstGeom prst="rect">
            <a:avLst/>
          </a:prstGeom>
        </p:spPr>
      </p:pic>
    </p:spTree>
    <p:extLst>
      <p:ext uri="{BB962C8B-B14F-4D97-AF65-F5344CB8AC3E}">
        <p14:creationId xmlns:p14="http://schemas.microsoft.com/office/powerpoint/2010/main" val="427989389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84621EC-B785-C9D7-9010-866467FCAA4B}"/>
              </a:ext>
            </a:extLst>
          </p:cNvPr>
          <p:cNvSpPr/>
          <p:nvPr/>
        </p:nvSpPr>
        <p:spPr>
          <a:xfrm>
            <a:off x="525780" y="2131031"/>
            <a:ext cx="3716020" cy="255085"/>
          </a:xfrm>
          <a:prstGeom prst="rect">
            <a:avLst/>
          </a:prstGeom>
          <a:solidFill>
            <a:srgbClr val="F2E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CuadroTexto 13">
            <a:extLst>
              <a:ext uri="{FF2B5EF4-FFF2-40B4-BE49-F238E27FC236}">
                <a16:creationId xmlns:a16="http://schemas.microsoft.com/office/drawing/2014/main" id="{10D8E48E-3532-5671-5F31-712472D91EEC}"/>
              </a:ext>
            </a:extLst>
          </p:cNvPr>
          <p:cNvSpPr txBox="1"/>
          <p:nvPr/>
        </p:nvSpPr>
        <p:spPr>
          <a:xfrm>
            <a:off x="151475" y="1093884"/>
            <a:ext cx="2545768" cy="400110"/>
          </a:xfrm>
          <a:prstGeom prst="rect">
            <a:avLst/>
          </a:prstGeom>
          <a:solidFill>
            <a:srgbClr val="C8BD92"/>
          </a:solidFill>
        </p:spPr>
        <p:txBody>
          <a:bodyPr wrap="square" rtlCol="0" anchor="ctr">
            <a:spAutoFit/>
          </a:bodyPr>
          <a:lstStyle/>
          <a:p>
            <a:pPr algn="ctr"/>
            <a:r>
              <a:rPr lang="es-AR" sz="2000" b="1">
                <a:solidFill>
                  <a:schemeClr val="bg1"/>
                </a:solidFill>
                <a:latin typeface="Raleway" pitchFamily="2" charset="0"/>
                <a:cs typeface="HELVETICA" panose="020B0604020202020204" pitchFamily="34" charset="0"/>
              </a:rPr>
              <a:t>PRODUCTO</a:t>
            </a:r>
          </a:p>
        </p:txBody>
      </p:sp>
      <p:sp>
        <p:nvSpPr>
          <p:cNvPr id="15" name="CuadroTexto 14">
            <a:extLst>
              <a:ext uri="{FF2B5EF4-FFF2-40B4-BE49-F238E27FC236}">
                <a16:creationId xmlns:a16="http://schemas.microsoft.com/office/drawing/2014/main" id="{810C8161-79CB-52AA-31E8-A2B50370A03C}"/>
              </a:ext>
            </a:extLst>
          </p:cNvPr>
          <p:cNvSpPr txBox="1"/>
          <p:nvPr/>
        </p:nvSpPr>
        <p:spPr>
          <a:xfrm>
            <a:off x="151475" y="1866998"/>
            <a:ext cx="2545768" cy="400110"/>
          </a:xfrm>
          <a:prstGeom prst="rect">
            <a:avLst/>
          </a:prstGeom>
          <a:solidFill>
            <a:srgbClr val="C8BD92"/>
          </a:solidFill>
        </p:spPr>
        <p:txBody>
          <a:bodyPr wrap="square" rtlCol="0" anchor="ctr">
            <a:spAutoFit/>
          </a:bodyPr>
          <a:lstStyle/>
          <a:p>
            <a:pPr algn="ctr"/>
            <a:r>
              <a:rPr lang="es-AR" sz="2000" b="1">
                <a:solidFill>
                  <a:schemeClr val="bg1"/>
                </a:solidFill>
                <a:latin typeface="Raleway" pitchFamily="2" charset="0"/>
                <a:cs typeface="HELVETICA" panose="020B0604020202020204" pitchFamily="34" charset="0"/>
              </a:rPr>
              <a:t>GRAD. ALC.</a:t>
            </a:r>
          </a:p>
        </p:txBody>
      </p:sp>
      <p:sp>
        <p:nvSpPr>
          <p:cNvPr id="16" name="CuadroTexto 15">
            <a:extLst>
              <a:ext uri="{FF2B5EF4-FFF2-40B4-BE49-F238E27FC236}">
                <a16:creationId xmlns:a16="http://schemas.microsoft.com/office/drawing/2014/main" id="{C8F64172-ADBC-D39F-6193-0EBED6E123F6}"/>
              </a:ext>
            </a:extLst>
          </p:cNvPr>
          <p:cNvSpPr txBox="1"/>
          <p:nvPr/>
        </p:nvSpPr>
        <p:spPr>
          <a:xfrm>
            <a:off x="151475" y="2602012"/>
            <a:ext cx="2545768" cy="400110"/>
          </a:xfrm>
          <a:prstGeom prst="rect">
            <a:avLst/>
          </a:prstGeom>
          <a:solidFill>
            <a:srgbClr val="C8BD92"/>
          </a:solidFill>
        </p:spPr>
        <p:txBody>
          <a:bodyPr wrap="square" rtlCol="0" anchor="ctr">
            <a:spAutoFit/>
          </a:bodyPr>
          <a:lstStyle/>
          <a:p>
            <a:pPr algn="ctr"/>
            <a:r>
              <a:rPr lang="es-AR" sz="2000" b="1">
                <a:solidFill>
                  <a:schemeClr val="bg1"/>
                </a:solidFill>
                <a:latin typeface="Raleway" pitchFamily="2" charset="0"/>
                <a:cs typeface="HELVETICA" panose="020B0604020202020204" pitchFamily="34" charset="0"/>
              </a:rPr>
              <a:t>CALIBRE</a:t>
            </a:r>
          </a:p>
        </p:txBody>
      </p:sp>
      <p:sp>
        <p:nvSpPr>
          <p:cNvPr id="17" name="CuadroTexto 16">
            <a:extLst>
              <a:ext uri="{FF2B5EF4-FFF2-40B4-BE49-F238E27FC236}">
                <a16:creationId xmlns:a16="http://schemas.microsoft.com/office/drawing/2014/main" id="{707A1DB8-E578-CFFC-209B-6E2B4A4CB185}"/>
              </a:ext>
            </a:extLst>
          </p:cNvPr>
          <p:cNvSpPr txBox="1"/>
          <p:nvPr/>
        </p:nvSpPr>
        <p:spPr>
          <a:xfrm>
            <a:off x="151475" y="3337026"/>
            <a:ext cx="2545768" cy="400110"/>
          </a:xfrm>
          <a:prstGeom prst="rect">
            <a:avLst/>
          </a:prstGeom>
          <a:solidFill>
            <a:srgbClr val="C8BD92"/>
          </a:solidFill>
        </p:spPr>
        <p:txBody>
          <a:bodyPr wrap="square" rtlCol="0" anchor="ctr">
            <a:spAutoFit/>
          </a:bodyPr>
          <a:lstStyle/>
          <a:p>
            <a:pPr algn="ctr"/>
            <a:r>
              <a:rPr lang="es-AR" sz="2000" b="1">
                <a:solidFill>
                  <a:schemeClr val="bg1"/>
                </a:solidFill>
                <a:latin typeface="Raleway" pitchFamily="2" charset="0"/>
                <a:cs typeface="HELVETICA" panose="020B0604020202020204" pitchFamily="34" charset="0"/>
              </a:rPr>
              <a:t>CAJA</a:t>
            </a:r>
          </a:p>
        </p:txBody>
      </p:sp>
      <p:sp>
        <p:nvSpPr>
          <p:cNvPr id="18" name="CuadroTexto 17">
            <a:extLst>
              <a:ext uri="{FF2B5EF4-FFF2-40B4-BE49-F238E27FC236}">
                <a16:creationId xmlns:a16="http://schemas.microsoft.com/office/drawing/2014/main" id="{4DCCC7D1-4036-1075-66D0-4C976A67FA8A}"/>
              </a:ext>
            </a:extLst>
          </p:cNvPr>
          <p:cNvSpPr txBox="1"/>
          <p:nvPr/>
        </p:nvSpPr>
        <p:spPr>
          <a:xfrm>
            <a:off x="151475" y="4110140"/>
            <a:ext cx="2545768" cy="400110"/>
          </a:xfrm>
          <a:prstGeom prst="rect">
            <a:avLst/>
          </a:prstGeom>
          <a:solidFill>
            <a:srgbClr val="C8BD92"/>
          </a:solidFill>
        </p:spPr>
        <p:txBody>
          <a:bodyPr wrap="square" rtlCol="0" anchor="ctr">
            <a:spAutoFit/>
          </a:bodyPr>
          <a:lstStyle/>
          <a:p>
            <a:pPr algn="ctr"/>
            <a:r>
              <a:rPr lang="es-AR" sz="2000" b="1">
                <a:solidFill>
                  <a:schemeClr val="bg1"/>
                </a:solidFill>
                <a:latin typeface="Raleway" pitchFamily="2" charset="0"/>
                <a:cs typeface="HELVETICA" panose="020B0604020202020204" pitchFamily="34" charset="0"/>
              </a:rPr>
              <a:t>SKU</a:t>
            </a:r>
          </a:p>
        </p:txBody>
      </p:sp>
      <p:sp>
        <p:nvSpPr>
          <p:cNvPr id="19" name="CuadroTexto 18">
            <a:extLst>
              <a:ext uri="{FF2B5EF4-FFF2-40B4-BE49-F238E27FC236}">
                <a16:creationId xmlns:a16="http://schemas.microsoft.com/office/drawing/2014/main" id="{F5706E69-5FE9-0FEF-7821-1B373361733C}"/>
              </a:ext>
            </a:extLst>
          </p:cNvPr>
          <p:cNvSpPr txBox="1"/>
          <p:nvPr/>
        </p:nvSpPr>
        <p:spPr>
          <a:xfrm>
            <a:off x="151475" y="4845154"/>
            <a:ext cx="2545768" cy="400110"/>
          </a:xfrm>
          <a:prstGeom prst="rect">
            <a:avLst/>
          </a:prstGeom>
          <a:solidFill>
            <a:srgbClr val="C8BD92"/>
          </a:solidFill>
        </p:spPr>
        <p:txBody>
          <a:bodyPr wrap="square" rtlCol="0" anchor="ctr">
            <a:spAutoFit/>
          </a:bodyPr>
          <a:lstStyle/>
          <a:p>
            <a:pPr algn="ctr"/>
            <a:r>
              <a:rPr lang="es-AR" sz="2000" b="1">
                <a:solidFill>
                  <a:schemeClr val="bg1"/>
                </a:solidFill>
                <a:latin typeface="Raleway" pitchFamily="2" charset="0"/>
                <a:cs typeface="HELVETICA" panose="020B0604020202020204" pitchFamily="34" charset="0"/>
              </a:rPr>
              <a:t>EAN</a:t>
            </a:r>
          </a:p>
        </p:txBody>
      </p:sp>
      <p:sp>
        <p:nvSpPr>
          <p:cNvPr id="20" name="CuadroTexto 19">
            <a:extLst>
              <a:ext uri="{FF2B5EF4-FFF2-40B4-BE49-F238E27FC236}">
                <a16:creationId xmlns:a16="http://schemas.microsoft.com/office/drawing/2014/main" id="{8A6D4534-2AF7-075A-776A-46D4E79BE03E}"/>
              </a:ext>
            </a:extLst>
          </p:cNvPr>
          <p:cNvSpPr txBox="1"/>
          <p:nvPr/>
        </p:nvSpPr>
        <p:spPr>
          <a:xfrm>
            <a:off x="151475" y="5630968"/>
            <a:ext cx="2545768" cy="400110"/>
          </a:xfrm>
          <a:prstGeom prst="rect">
            <a:avLst/>
          </a:prstGeom>
          <a:solidFill>
            <a:srgbClr val="C8BD92"/>
          </a:solidFill>
        </p:spPr>
        <p:txBody>
          <a:bodyPr wrap="square" rtlCol="0" anchor="ctr">
            <a:spAutoFit/>
          </a:bodyPr>
          <a:lstStyle/>
          <a:p>
            <a:pPr algn="ctr"/>
            <a:r>
              <a:rPr lang="es-AR" sz="2000" b="1">
                <a:solidFill>
                  <a:schemeClr val="bg1"/>
                </a:solidFill>
                <a:latin typeface="Raleway" pitchFamily="2" charset="0"/>
                <a:cs typeface="HELVETICA" panose="020B0604020202020204" pitchFamily="34" charset="0"/>
              </a:rPr>
              <a:t>DESCRIPCIÓN</a:t>
            </a:r>
          </a:p>
        </p:txBody>
      </p:sp>
      <p:sp>
        <p:nvSpPr>
          <p:cNvPr id="21" name="Rectángulo 20">
            <a:extLst>
              <a:ext uri="{FF2B5EF4-FFF2-40B4-BE49-F238E27FC236}">
                <a16:creationId xmlns:a16="http://schemas.microsoft.com/office/drawing/2014/main" id="{9923A31D-036D-CC01-704E-D3445BDCAEB8}"/>
              </a:ext>
            </a:extLst>
          </p:cNvPr>
          <p:cNvSpPr/>
          <p:nvPr/>
        </p:nvSpPr>
        <p:spPr>
          <a:xfrm>
            <a:off x="1515047" y="759488"/>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CuadroTexto 21">
            <a:extLst>
              <a:ext uri="{FF2B5EF4-FFF2-40B4-BE49-F238E27FC236}">
                <a16:creationId xmlns:a16="http://schemas.microsoft.com/office/drawing/2014/main" id="{ECF4E188-EDDD-3E39-1270-DDFCD7FCD6C3}"/>
              </a:ext>
            </a:extLst>
          </p:cNvPr>
          <p:cNvSpPr txBox="1"/>
          <p:nvPr/>
        </p:nvSpPr>
        <p:spPr>
          <a:xfrm>
            <a:off x="1511999" y="350581"/>
            <a:ext cx="3263201" cy="461665"/>
          </a:xfrm>
          <a:prstGeom prst="rect">
            <a:avLst/>
          </a:prstGeom>
          <a:noFill/>
        </p:spPr>
        <p:txBody>
          <a:bodyPr wrap="square" rtlCol="0" anchor="ctr">
            <a:spAutoFit/>
          </a:bodyPr>
          <a:lstStyle/>
          <a:p>
            <a:pPr algn="ctr"/>
            <a:r>
              <a:rPr lang="es-AR" sz="2400" b="1">
                <a:solidFill>
                  <a:srgbClr val="C8BD92"/>
                </a:solidFill>
                <a:latin typeface="Raleway" pitchFamily="2" charset="0"/>
                <a:cs typeface="HELVETICA" panose="020B0604020202020204" pitchFamily="34" charset="0"/>
              </a:rPr>
              <a:t>FICHA TÉCNICA</a:t>
            </a:r>
          </a:p>
        </p:txBody>
      </p:sp>
      <p:sp>
        <p:nvSpPr>
          <p:cNvPr id="9" name="CuadroTexto 8">
            <a:extLst>
              <a:ext uri="{FF2B5EF4-FFF2-40B4-BE49-F238E27FC236}">
                <a16:creationId xmlns:a16="http://schemas.microsoft.com/office/drawing/2014/main" id="{B4F2C41A-192B-A8AB-BE9F-1C176039E7F1}"/>
              </a:ext>
            </a:extLst>
          </p:cNvPr>
          <p:cNvSpPr txBox="1"/>
          <p:nvPr/>
        </p:nvSpPr>
        <p:spPr>
          <a:xfrm>
            <a:off x="2697243" y="751284"/>
            <a:ext cx="5024357" cy="5347426"/>
          </a:xfrm>
          <a:prstGeom prst="rect">
            <a:avLst/>
          </a:prstGeom>
          <a:noFill/>
        </p:spPr>
        <p:txBody>
          <a:bodyPr wrap="square" rtlCol="0">
            <a:spAutoFit/>
          </a:bodyPr>
          <a:lstStyle/>
          <a:p>
            <a:pPr>
              <a:lnSpc>
                <a:spcPct val="250000"/>
              </a:lnSpc>
            </a:pPr>
            <a:r>
              <a:rPr lang="es-AR" sz="2000" b="1">
                <a:solidFill>
                  <a:srgbClr val="202937"/>
                </a:solidFill>
                <a:latin typeface="Raleway" pitchFamily="2" charset="0"/>
              </a:rPr>
              <a:t>VERMOUTH ROSSO  </a:t>
            </a:r>
          </a:p>
          <a:p>
            <a:pPr>
              <a:lnSpc>
                <a:spcPct val="250000"/>
              </a:lnSpc>
            </a:pPr>
            <a:r>
              <a:rPr lang="es-AR" sz="2000" b="1">
                <a:solidFill>
                  <a:srgbClr val="202937"/>
                </a:solidFill>
                <a:latin typeface="Raleway" pitchFamily="2" charset="0"/>
              </a:rPr>
              <a:t>17°    </a:t>
            </a:r>
          </a:p>
          <a:p>
            <a:pPr>
              <a:lnSpc>
                <a:spcPct val="250000"/>
              </a:lnSpc>
            </a:pPr>
            <a:r>
              <a:rPr lang="es-AR" sz="2000" b="1">
                <a:solidFill>
                  <a:srgbClr val="202937"/>
                </a:solidFill>
                <a:latin typeface="Raleway" pitchFamily="2" charset="0"/>
              </a:rPr>
              <a:t>700 ML</a:t>
            </a:r>
          </a:p>
          <a:p>
            <a:pPr>
              <a:lnSpc>
                <a:spcPct val="250000"/>
              </a:lnSpc>
            </a:pPr>
            <a:r>
              <a:rPr lang="es-AR" sz="2000" b="1">
                <a:solidFill>
                  <a:srgbClr val="202937"/>
                </a:solidFill>
                <a:latin typeface="Raleway" pitchFamily="2" charset="0"/>
              </a:rPr>
              <a:t>6 UNIDADES</a:t>
            </a:r>
          </a:p>
          <a:p>
            <a:pPr>
              <a:lnSpc>
                <a:spcPct val="250000"/>
              </a:lnSpc>
            </a:pPr>
            <a:r>
              <a:rPr lang="es-AR" sz="2000" b="1">
                <a:solidFill>
                  <a:srgbClr val="202937"/>
                </a:solidFill>
                <a:latin typeface="Raleway" pitchFamily="2" charset="0"/>
              </a:rPr>
              <a:t>14788 </a:t>
            </a:r>
          </a:p>
          <a:p>
            <a:pPr>
              <a:lnSpc>
                <a:spcPct val="250000"/>
              </a:lnSpc>
            </a:pPr>
            <a:r>
              <a:rPr lang="es-AR" sz="2000" b="1">
                <a:solidFill>
                  <a:srgbClr val="202937"/>
                </a:solidFill>
                <a:latin typeface="Raleway" pitchFamily="2" charset="0"/>
              </a:rPr>
              <a:t>7790950147889 </a:t>
            </a:r>
          </a:p>
          <a:p>
            <a:pPr>
              <a:lnSpc>
                <a:spcPct val="250000"/>
              </a:lnSpc>
            </a:pPr>
            <a:r>
              <a:rPr lang="es-AR" sz="2000" b="1">
                <a:solidFill>
                  <a:srgbClr val="202937"/>
                </a:solidFill>
                <a:latin typeface="Raleway" pitchFamily="2" charset="0"/>
              </a:rPr>
              <a:t>LEYENDA PERRO NEGRO 6X700ML</a:t>
            </a:r>
          </a:p>
        </p:txBody>
      </p:sp>
      <p:pic>
        <p:nvPicPr>
          <p:cNvPr id="10" name="Imagen 9" descr="Botella de color negro&#10;&#10;Descripción generada automáticamente">
            <a:extLst>
              <a:ext uri="{FF2B5EF4-FFF2-40B4-BE49-F238E27FC236}">
                <a16:creationId xmlns:a16="http://schemas.microsoft.com/office/drawing/2014/main" id="{8B9B8F9A-3D23-1737-9476-79FCBE65A380}"/>
              </a:ext>
            </a:extLst>
          </p:cNvPr>
          <p:cNvPicPr>
            <a:picLocks noChangeAspect="1"/>
          </p:cNvPicPr>
          <p:nvPr/>
        </p:nvPicPr>
        <p:blipFill>
          <a:blip r:embed="rId4">
            <a:extLst>
              <a:ext uri="{28A0092B-C50C-407E-A947-70E740481C1C}">
                <a14:useLocalDpi xmlns:a14="http://schemas.microsoft.com/office/drawing/2010/main" val="0"/>
              </a:ext>
            </a:extLst>
          </a:blip>
          <a:srcRect l="39506" t="42223" r="39210" b="14257"/>
          <a:stretch/>
        </p:blipFill>
        <p:spPr>
          <a:xfrm>
            <a:off x="7167643" y="301"/>
            <a:ext cx="5024357" cy="6857699"/>
          </a:xfrm>
          <a:prstGeom prst="rect">
            <a:avLst/>
          </a:prstGeom>
        </p:spPr>
      </p:pic>
      <p:pic>
        <p:nvPicPr>
          <p:cNvPr id="2" name="Imagen 1">
            <a:extLst>
              <a:ext uri="{FF2B5EF4-FFF2-40B4-BE49-F238E27FC236}">
                <a16:creationId xmlns:a16="http://schemas.microsoft.com/office/drawing/2014/main" id="{B96F36B1-103A-B8E4-0B81-FEC917F641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69359" y="6154019"/>
            <a:ext cx="998652" cy="535087"/>
          </a:xfrm>
          <a:prstGeom prst="rect">
            <a:avLst/>
          </a:prstGeom>
        </p:spPr>
      </p:pic>
    </p:spTree>
    <p:extLst>
      <p:ext uri="{BB962C8B-B14F-4D97-AF65-F5344CB8AC3E}">
        <p14:creationId xmlns:p14="http://schemas.microsoft.com/office/powerpoint/2010/main" val="57423185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3741CC3-4168-DA84-A848-AC327FDC21DD}"/>
              </a:ext>
            </a:extLst>
          </p:cNvPr>
          <p:cNvSpPr/>
          <p:nvPr/>
        </p:nvSpPr>
        <p:spPr>
          <a:xfrm>
            <a:off x="4511039" y="1437593"/>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CuadroTexto 3">
            <a:extLst>
              <a:ext uri="{FF2B5EF4-FFF2-40B4-BE49-F238E27FC236}">
                <a16:creationId xmlns:a16="http://schemas.microsoft.com/office/drawing/2014/main" id="{F3923F5E-E5A5-F6D4-6FC1-B5AC91415FC4}"/>
              </a:ext>
            </a:extLst>
          </p:cNvPr>
          <p:cNvSpPr txBox="1"/>
          <p:nvPr/>
        </p:nvSpPr>
        <p:spPr>
          <a:xfrm>
            <a:off x="4464399" y="975928"/>
            <a:ext cx="3263201" cy="461665"/>
          </a:xfrm>
          <a:prstGeom prst="rect">
            <a:avLst/>
          </a:prstGeom>
          <a:noFill/>
        </p:spPr>
        <p:txBody>
          <a:bodyPr wrap="square" rtlCol="0" anchor="ctr">
            <a:spAutoFit/>
          </a:bodyPr>
          <a:lstStyle>
            <a:defPPr>
              <a:defRPr lang="es-AR"/>
            </a:defPPr>
            <a:lvl1pPr algn="ctr">
              <a:defRPr sz="2400" b="1">
                <a:solidFill>
                  <a:srgbClr val="C8BD92"/>
                </a:solidFill>
                <a:latin typeface="Raleway" pitchFamily="2" charset="0"/>
                <a:cs typeface="HELVETICA" panose="020B0604020202020204" pitchFamily="34" charset="0"/>
              </a:defRPr>
            </a:lvl1pPr>
          </a:lstStyle>
          <a:p>
            <a:r>
              <a:rPr lang="es-AR" dirty="0"/>
              <a:t>DATOS LOGÍSTICOS</a:t>
            </a:r>
          </a:p>
        </p:txBody>
      </p:sp>
      <p:pic>
        <p:nvPicPr>
          <p:cNvPr id="2" name="Imagen 1">
            <a:extLst>
              <a:ext uri="{FF2B5EF4-FFF2-40B4-BE49-F238E27FC236}">
                <a16:creationId xmlns:a16="http://schemas.microsoft.com/office/drawing/2014/main" id="{27EC85C5-7597-91D7-1B22-CE9A97A694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69359" y="6154019"/>
            <a:ext cx="998652" cy="535087"/>
          </a:xfrm>
          <a:prstGeom prst="rect">
            <a:avLst/>
          </a:prstGeom>
        </p:spPr>
      </p:pic>
      <p:graphicFrame>
        <p:nvGraphicFramePr>
          <p:cNvPr id="6" name="Tabla 5">
            <a:extLst>
              <a:ext uri="{FF2B5EF4-FFF2-40B4-BE49-F238E27FC236}">
                <a16:creationId xmlns:a16="http://schemas.microsoft.com/office/drawing/2014/main" id="{CB97DC9D-A8ED-6DA8-7B69-464D7767E0F0}"/>
              </a:ext>
            </a:extLst>
          </p:cNvPr>
          <p:cNvGraphicFramePr>
            <a:graphicFrameLocks noGrp="1"/>
          </p:cNvGraphicFramePr>
          <p:nvPr>
            <p:extLst>
              <p:ext uri="{D42A27DB-BD31-4B8C-83A1-F6EECF244321}">
                <p14:modId xmlns:p14="http://schemas.microsoft.com/office/powerpoint/2010/main" val="1488361635"/>
              </p:ext>
            </p:extLst>
          </p:nvPr>
        </p:nvGraphicFramePr>
        <p:xfrm>
          <a:off x="832141" y="2585966"/>
          <a:ext cx="10686164" cy="1686067"/>
        </p:xfrm>
        <a:graphic>
          <a:graphicData uri="http://schemas.openxmlformats.org/drawingml/2006/table">
            <a:tbl>
              <a:tblPr firstRow="1" firstCol="1" bandRow="1"/>
              <a:tblGrid>
                <a:gridCol w="313251">
                  <a:extLst>
                    <a:ext uri="{9D8B030D-6E8A-4147-A177-3AD203B41FA5}">
                      <a16:colId xmlns:a16="http://schemas.microsoft.com/office/drawing/2014/main" val="3035250868"/>
                    </a:ext>
                  </a:extLst>
                </a:gridCol>
                <a:gridCol w="1303070">
                  <a:extLst>
                    <a:ext uri="{9D8B030D-6E8A-4147-A177-3AD203B41FA5}">
                      <a16:colId xmlns:a16="http://schemas.microsoft.com/office/drawing/2014/main" val="3289450103"/>
                    </a:ext>
                  </a:extLst>
                </a:gridCol>
                <a:gridCol w="691882">
                  <a:extLst>
                    <a:ext uri="{9D8B030D-6E8A-4147-A177-3AD203B41FA5}">
                      <a16:colId xmlns:a16="http://schemas.microsoft.com/office/drawing/2014/main" val="1730480265"/>
                    </a:ext>
                  </a:extLst>
                </a:gridCol>
                <a:gridCol w="939532">
                  <a:extLst>
                    <a:ext uri="{9D8B030D-6E8A-4147-A177-3AD203B41FA5}">
                      <a16:colId xmlns:a16="http://schemas.microsoft.com/office/drawing/2014/main" val="2015720745"/>
                    </a:ext>
                  </a:extLst>
                </a:gridCol>
                <a:gridCol w="860158">
                  <a:extLst>
                    <a:ext uri="{9D8B030D-6E8A-4147-A177-3AD203B41FA5}">
                      <a16:colId xmlns:a16="http://schemas.microsoft.com/office/drawing/2014/main" val="3601162914"/>
                    </a:ext>
                  </a:extLst>
                </a:gridCol>
                <a:gridCol w="313251">
                  <a:extLst>
                    <a:ext uri="{9D8B030D-6E8A-4147-A177-3AD203B41FA5}">
                      <a16:colId xmlns:a16="http://schemas.microsoft.com/office/drawing/2014/main" val="1615646253"/>
                    </a:ext>
                  </a:extLst>
                </a:gridCol>
                <a:gridCol w="313251">
                  <a:extLst>
                    <a:ext uri="{9D8B030D-6E8A-4147-A177-3AD203B41FA5}">
                      <a16:colId xmlns:a16="http://schemas.microsoft.com/office/drawing/2014/main" val="1083700762"/>
                    </a:ext>
                  </a:extLst>
                </a:gridCol>
                <a:gridCol w="313251">
                  <a:extLst>
                    <a:ext uri="{9D8B030D-6E8A-4147-A177-3AD203B41FA5}">
                      <a16:colId xmlns:a16="http://schemas.microsoft.com/office/drawing/2014/main" val="2073150874"/>
                    </a:ext>
                  </a:extLst>
                </a:gridCol>
                <a:gridCol w="313251">
                  <a:extLst>
                    <a:ext uri="{9D8B030D-6E8A-4147-A177-3AD203B41FA5}">
                      <a16:colId xmlns:a16="http://schemas.microsoft.com/office/drawing/2014/main" val="4292224050"/>
                    </a:ext>
                  </a:extLst>
                </a:gridCol>
                <a:gridCol w="313251">
                  <a:extLst>
                    <a:ext uri="{9D8B030D-6E8A-4147-A177-3AD203B41FA5}">
                      <a16:colId xmlns:a16="http://schemas.microsoft.com/office/drawing/2014/main" val="3885104215"/>
                    </a:ext>
                  </a:extLst>
                </a:gridCol>
                <a:gridCol w="313251">
                  <a:extLst>
                    <a:ext uri="{9D8B030D-6E8A-4147-A177-3AD203B41FA5}">
                      <a16:colId xmlns:a16="http://schemas.microsoft.com/office/drawing/2014/main" val="2008236989"/>
                    </a:ext>
                  </a:extLst>
                </a:gridCol>
                <a:gridCol w="313251">
                  <a:extLst>
                    <a:ext uri="{9D8B030D-6E8A-4147-A177-3AD203B41FA5}">
                      <a16:colId xmlns:a16="http://schemas.microsoft.com/office/drawing/2014/main" val="3929775164"/>
                    </a:ext>
                  </a:extLst>
                </a:gridCol>
                <a:gridCol w="313251">
                  <a:extLst>
                    <a:ext uri="{9D8B030D-6E8A-4147-A177-3AD203B41FA5}">
                      <a16:colId xmlns:a16="http://schemas.microsoft.com/office/drawing/2014/main" val="1687740247"/>
                    </a:ext>
                  </a:extLst>
                </a:gridCol>
                <a:gridCol w="313251">
                  <a:extLst>
                    <a:ext uri="{9D8B030D-6E8A-4147-A177-3AD203B41FA5}">
                      <a16:colId xmlns:a16="http://schemas.microsoft.com/office/drawing/2014/main" val="477069047"/>
                    </a:ext>
                  </a:extLst>
                </a:gridCol>
                <a:gridCol w="313251">
                  <a:extLst>
                    <a:ext uri="{9D8B030D-6E8A-4147-A177-3AD203B41FA5}">
                      <a16:colId xmlns:a16="http://schemas.microsoft.com/office/drawing/2014/main" val="1008208911"/>
                    </a:ext>
                  </a:extLst>
                </a:gridCol>
                <a:gridCol w="313251">
                  <a:extLst>
                    <a:ext uri="{9D8B030D-6E8A-4147-A177-3AD203B41FA5}">
                      <a16:colId xmlns:a16="http://schemas.microsoft.com/office/drawing/2014/main" val="246540692"/>
                    </a:ext>
                  </a:extLst>
                </a:gridCol>
                <a:gridCol w="313251">
                  <a:extLst>
                    <a:ext uri="{9D8B030D-6E8A-4147-A177-3AD203B41FA5}">
                      <a16:colId xmlns:a16="http://schemas.microsoft.com/office/drawing/2014/main" val="386037219"/>
                    </a:ext>
                  </a:extLst>
                </a:gridCol>
                <a:gridCol w="313251">
                  <a:extLst>
                    <a:ext uri="{9D8B030D-6E8A-4147-A177-3AD203B41FA5}">
                      <a16:colId xmlns:a16="http://schemas.microsoft.com/office/drawing/2014/main" val="1607425227"/>
                    </a:ext>
                  </a:extLst>
                </a:gridCol>
                <a:gridCol w="313251">
                  <a:extLst>
                    <a:ext uri="{9D8B030D-6E8A-4147-A177-3AD203B41FA5}">
                      <a16:colId xmlns:a16="http://schemas.microsoft.com/office/drawing/2014/main" val="1689286318"/>
                    </a:ext>
                  </a:extLst>
                </a:gridCol>
                <a:gridCol w="313251">
                  <a:extLst>
                    <a:ext uri="{9D8B030D-6E8A-4147-A177-3AD203B41FA5}">
                      <a16:colId xmlns:a16="http://schemas.microsoft.com/office/drawing/2014/main" val="2160404960"/>
                    </a:ext>
                  </a:extLst>
                </a:gridCol>
                <a:gridCol w="313251">
                  <a:extLst>
                    <a:ext uri="{9D8B030D-6E8A-4147-A177-3AD203B41FA5}">
                      <a16:colId xmlns:a16="http://schemas.microsoft.com/office/drawing/2014/main" val="3731760801"/>
                    </a:ext>
                  </a:extLst>
                </a:gridCol>
                <a:gridCol w="313251">
                  <a:extLst>
                    <a:ext uri="{9D8B030D-6E8A-4147-A177-3AD203B41FA5}">
                      <a16:colId xmlns:a16="http://schemas.microsoft.com/office/drawing/2014/main" val="1242827011"/>
                    </a:ext>
                  </a:extLst>
                </a:gridCol>
                <a:gridCol w="313251">
                  <a:extLst>
                    <a:ext uri="{9D8B030D-6E8A-4147-A177-3AD203B41FA5}">
                      <a16:colId xmlns:a16="http://schemas.microsoft.com/office/drawing/2014/main" val="1054476782"/>
                    </a:ext>
                  </a:extLst>
                </a:gridCol>
                <a:gridCol w="313251">
                  <a:extLst>
                    <a:ext uri="{9D8B030D-6E8A-4147-A177-3AD203B41FA5}">
                      <a16:colId xmlns:a16="http://schemas.microsoft.com/office/drawing/2014/main" val="1805476089"/>
                    </a:ext>
                  </a:extLst>
                </a:gridCol>
                <a:gridCol w="313251">
                  <a:extLst>
                    <a:ext uri="{9D8B030D-6E8A-4147-A177-3AD203B41FA5}">
                      <a16:colId xmlns:a16="http://schemas.microsoft.com/office/drawing/2014/main" val="1647121651"/>
                    </a:ext>
                  </a:extLst>
                </a:gridCol>
                <a:gridCol w="313251">
                  <a:extLst>
                    <a:ext uri="{9D8B030D-6E8A-4147-A177-3AD203B41FA5}">
                      <a16:colId xmlns:a16="http://schemas.microsoft.com/office/drawing/2014/main" val="3977682707"/>
                    </a:ext>
                  </a:extLst>
                </a:gridCol>
              </a:tblGrid>
              <a:tr h="333306">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Código interno (SAP)</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r>
                        <a:rPr lang="es-AR" sz="600">
                          <a:solidFill>
                            <a:srgbClr val="000000"/>
                          </a:solidFill>
                          <a:effectLst/>
                          <a:latin typeface="Calibri" panose="020F0502020204030204" pitchFamily="34" charset="0"/>
                          <a:ea typeface="Aptos" panose="020B0004020202020204" pitchFamily="34" charset="0"/>
                          <a:cs typeface="Aptos" panose="020B0004020202020204" pitchFamily="34" charset="0"/>
                        </a:rPr>
                        <a:t> </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000000"/>
                    </a:solidFill>
                  </a:tcPr>
                </a:tc>
                <a:tc rowSpan="3">
                  <a:txBody>
                    <a:bodyPr/>
                    <a:lstStyle/>
                    <a:p>
                      <a:pPr algn="ctr"/>
                      <a:r>
                        <a:rPr lang="es-AR" sz="700">
                          <a:solidFill>
                            <a:srgbClr val="FFFFFF"/>
                          </a:solidFill>
                          <a:effectLst/>
                          <a:latin typeface="Calibri" panose="020F0502020204030204" pitchFamily="34" charset="0"/>
                          <a:ea typeface="Aptos" panose="020B0004020202020204" pitchFamily="34" charset="0"/>
                          <a:cs typeface="Aptos" panose="020B0004020202020204" pitchFamily="34" charset="0"/>
                        </a:rPr>
                        <a:t>DUN - 14 </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EAN - 13  unidad Secundaria</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EAN - 13  unidad primaria</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Unidad por caja</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Contenido Neto [ml]</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Vida útil [meses]</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4">
                  <a:txBody>
                    <a:bodyPr/>
                    <a:lstStyle/>
                    <a:p>
                      <a:pPr algn="ctr"/>
                      <a:r>
                        <a:rPr lang="es-AR" sz="600" b="1">
                          <a:solidFill>
                            <a:srgbClr val="FFFFFF"/>
                          </a:solidFill>
                          <a:effectLst/>
                          <a:latin typeface="Calibri" panose="020F0502020204030204" pitchFamily="34" charset="0"/>
                          <a:ea typeface="Aptos" panose="020B0004020202020204" pitchFamily="34" charset="0"/>
                          <a:cs typeface="Aptos" panose="020B0004020202020204" pitchFamily="34" charset="0"/>
                        </a:rPr>
                        <a:t>Caja</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66"/>
                    </a:solidFill>
                  </a:tcPr>
                </a:tc>
                <a:tc hMerge="1">
                  <a:txBody>
                    <a:bodyPr/>
                    <a:lstStyle/>
                    <a:p>
                      <a:endParaRPr lang="es-AR"/>
                    </a:p>
                  </a:txBody>
                  <a:tcPr/>
                </a:tc>
                <a:tc hMerge="1">
                  <a:txBody>
                    <a:bodyPr/>
                    <a:lstStyle/>
                    <a:p>
                      <a:endParaRPr lang="es-AR"/>
                    </a:p>
                  </a:txBody>
                  <a:tcPr/>
                </a:tc>
                <a:tc hMerge="1">
                  <a:txBody>
                    <a:bodyPr/>
                    <a:lstStyle/>
                    <a:p>
                      <a:endParaRPr lang="es-AR"/>
                    </a:p>
                  </a:txBody>
                  <a:tcPr/>
                </a:tc>
                <a:tc gridSpan="6">
                  <a:txBody>
                    <a:bodyPr/>
                    <a:lstStyle/>
                    <a:p>
                      <a:pPr algn="ctr"/>
                      <a:r>
                        <a:rPr lang="es-AR" sz="600" b="1">
                          <a:solidFill>
                            <a:srgbClr val="FFFFFF"/>
                          </a:solidFill>
                          <a:effectLst/>
                          <a:latin typeface="Calibri" panose="020F0502020204030204" pitchFamily="34" charset="0"/>
                          <a:ea typeface="Aptos" panose="020B0004020202020204" pitchFamily="34" charset="0"/>
                          <a:cs typeface="Aptos" panose="020B0004020202020204" pitchFamily="34" charset="0"/>
                        </a:rPr>
                        <a:t>Envase primario</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60066"/>
                    </a:solidFill>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c rowSpan="2" grid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Medida del pallet [mm]</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2" hMerge="1">
                  <a:txBody>
                    <a:bodyPr/>
                    <a:lstStyle/>
                    <a:p>
                      <a:endParaRPr lang="es-AR"/>
                    </a:p>
                  </a:txBody>
                  <a:tcPr/>
                </a:tc>
                <a:tc rowSpan="2" hMerge="1">
                  <a:txBody>
                    <a:bodyPr/>
                    <a:lstStyle/>
                    <a:p>
                      <a:endParaRPr lang="es-AR"/>
                    </a:p>
                  </a:txBody>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Peso (aprox) Pallet incluido [kg]</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Estiba: total</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Cajas por  pallet</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Cajas por base</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row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Total de  Filas</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698324566"/>
                  </a:ext>
                </a:extLst>
              </a:tr>
              <a:tr h="375837">
                <a:tc vMerge="1">
                  <a:txBody>
                    <a:bodyPr/>
                    <a:lstStyle/>
                    <a:p>
                      <a:endParaRPr lang="es-AR"/>
                    </a:p>
                  </a:txBody>
                  <a:tcPr/>
                </a:tc>
                <a:tc>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Descripción</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000000"/>
                    </a:solidFill>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grid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Dimensiones de caja [mm]</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66"/>
                    </a:solidFill>
                  </a:tcPr>
                </a:tc>
                <a:tc hMerge="1">
                  <a:txBody>
                    <a:bodyPr/>
                    <a:lstStyle/>
                    <a:p>
                      <a:endParaRPr lang="es-AR"/>
                    </a:p>
                  </a:txBody>
                  <a:tcPr/>
                </a:tc>
                <a:tc hMerge="1">
                  <a:txBody>
                    <a:bodyPr/>
                    <a:lstStyle/>
                    <a:p>
                      <a:endParaRPr lang="es-AR"/>
                    </a:p>
                  </a:txBody>
                  <a:tcPr/>
                </a:tc>
                <a:tc rowSpan="2">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Peso de caja  [kg] APROX.</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gridSpan="2">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Dimensiones de envase primario [mm]</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60066"/>
                    </a:solidFill>
                  </a:tcPr>
                </a:tc>
                <a:tc hMerge="1">
                  <a:txBody>
                    <a:bodyPr/>
                    <a:lstStyle/>
                    <a:p>
                      <a:endParaRPr lang="es-AR"/>
                    </a:p>
                  </a:txBody>
                  <a:tcPr/>
                </a:tc>
                <a:tc gridSpan="3">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Peso de envase primario  [kg]</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60066"/>
                    </a:solidFill>
                  </a:tcPr>
                </a:tc>
                <a:tc hMerge="1">
                  <a:txBody>
                    <a:bodyPr/>
                    <a:lstStyle/>
                    <a:p>
                      <a:endParaRPr lang="es-AR"/>
                    </a:p>
                  </a:txBody>
                  <a:tcPr/>
                </a:tc>
                <a:tc hMerge="1">
                  <a:txBody>
                    <a:bodyPr/>
                    <a:lstStyle/>
                    <a:p>
                      <a:endParaRPr lang="es-AR"/>
                    </a:p>
                  </a:txBody>
                  <a:tcPr/>
                </a:tc>
                <a:tc rowSpan="2">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Material</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0066"/>
                    </a:solidFill>
                  </a:tcPr>
                </a:tc>
                <a:tc gridSpan="3" vMerge="1">
                  <a:txBody>
                    <a:bodyPr/>
                    <a:lstStyle/>
                    <a:p>
                      <a:endParaRPr lang="es-AR"/>
                    </a:p>
                  </a:txBody>
                  <a:tcPr/>
                </a:tc>
                <a:tc hMerge="1" vMerge="1">
                  <a:txBody>
                    <a:bodyPr/>
                    <a:lstStyle/>
                    <a:p>
                      <a:endParaRPr lang="es-AR"/>
                    </a:p>
                  </a:txBody>
                  <a:tcPr/>
                </a:tc>
                <a:tc hMerge="1"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1845968725"/>
                  </a:ext>
                </a:extLst>
              </a:tr>
              <a:tr h="375837">
                <a:tc vMerge="1">
                  <a:txBody>
                    <a:bodyPr/>
                    <a:lstStyle/>
                    <a:p>
                      <a:endParaRPr lang="es-AR"/>
                    </a:p>
                  </a:txBody>
                  <a:tcPr/>
                </a:tc>
                <a:tc>
                  <a:txBody>
                    <a:bodyPr/>
                    <a:lstStyle/>
                    <a:p>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 </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00000"/>
                    </a:solidFill>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Largo</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Ancho</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Altura</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vMerge="1">
                  <a:txBody>
                    <a:bodyPr/>
                    <a:lstStyle/>
                    <a:p>
                      <a:endParaRPr lang="es-AR"/>
                    </a:p>
                  </a:txBody>
                  <a:tcPr/>
                </a:tc>
                <a:tc>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Altura</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0066"/>
                    </a:solidFill>
                  </a:tcPr>
                </a:tc>
                <a:tc>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Diámetro</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0066"/>
                    </a:solidFill>
                  </a:tcPr>
                </a:tc>
                <a:tc>
                  <a:txBody>
                    <a:bodyPr/>
                    <a:lstStyle/>
                    <a:p>
                      <a:pPr algn="ctr"/>
                      <a:r>
                        <a:rPr lang="es-AR" sz="600" b="1" i="1">
                          <a:solidFill>
                            <a:srgbClr val="FFFFFF"/>
                          </a:solidFill>
                          <a:effectLst/>
                          <a:latin typeface="Calibri" panose="020F0502020204030204" pitchFamily="34" charset="0"/>
                          <a:ea typeface="Aptos" panose="020B0004020202020204" pitchFamily="34" charset="0"/>
                          <a:cs typeface="Aptos" panose="020B0004020202020204" pitchFamily="34" charset="0"/>
                        </a:rPr>
                        <a:t>Mín </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99"/>
                    </a:solidFill>
                  </a:tcPr>
                </a:tc>
                <a:tc>
                  <a:txBody>
                    <a:bodyPr/>
                    <a:lstStyle/>
                    <a:p>
                      <a:pPr algn="ctr"/>
                      <a:r>
                        <a:rPr lang="es-AR" sz="600" b="1" i="1">
                          <a:solidFill>
                            <a:srgbClr val="FFFFFF"/>
                          </a:solidFill>
                          <a:effectLst/>
                          <a:latin typeface="Calibri" panose="020F0502020204030204" pitchFamily="34" charset="0"/>
                          <a:ea typeface="Aptos" panose="020B0004020202020204" pitchFamily="34" charset="0"/>
                          <a:cs typeface="Aptos" panose="020B0004020202020204" pitchFamily="34" charset="0"/>
                        </a:rPr>
                        <a:t>STD</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0066"/>
                    </a:solidFill>
                  </a:tcPr>
                </a:tc>
                <a:tc>
                  <a:txBody>
                    <a:bodyPr/>
                    <a:lstStyle/>
                    <a:p>
                      <a:pPr algn="ctr"/>
                      <a:r>
                        <a:rPr lang="es-AR" sz="600" b="1" i="1">
                          <a:solidFill>
                            <a:srgbClr val="FFFFFF"/>
                          </a:solidFill>
                          <a:effectLst/>
                          <a:latin typeface="Calibri" panose="020F0502020204030204" pitchFamily="34" charset="0"/>
                          <a:ea typeface="Aptos" panose="020B0004020202020204" pitchFamily="34" charset="0"/>
                          <a:cs typeface="Aptos" panose="020B0004020202020204" pitchFamily="34" charset="0"/>
                        </a:rPr>
                        <a:t>Máx </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99"/>
                    </a:solidFill>
                  </a:tcPr>
                </a:tc>
                <a:tc vMerge="1">
                  <a:txBody>
                    <a:bodyPr/>
                    <a:lstStyle/>
                    <a:p>
                      <a:endParaRPr lang="es-AR"/>
                    </a:p>
                  </a:txBody>
                  <a:tcPr/>
                </a:tc>
                <a:tc>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Largo</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Ancho</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r>
                        <a:rPr lang="es-AR" sz="600">
                          <a:solidFill>
                            <a:srgbClr val="FFFFFF"/>
                          </a:solidFill>
                          <a:effectLst/>
                          <a:latin typeface="Calibri" panose="020F0502020204030204" pitchFamily="34" charset="0"/>
                          <a:ea typeface="Aptos" panose="020B0004020202020204" pitchFamily="34" charset="0"/>
                          <a:cs typeface="Aptos" panose="020B0004020202020204" pitchFamily="34" charset="0"/>
                        </a:rPr>
                        <a:t>Altura</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tc vMerge="1">
                  <a:txBody>
                    <a:bodyPr/>
                    <a:lstStyle/>
                    <a:p>
                      <a:endParaRPr lang="es-AR"/>
                    </a:p>
                  </a:txBody>
                  <a:tcPr/>
                </a:tc>
                <a:extLst>
                  <a:ext uri="{0D108BD9-81ED-4DB2-BD59-A6C34878D82A}">
                    <a16:rowId xmlns:a16="http://schemas.microsoft.com/office/drawing/2014/main" val="20579517"/>
                  </a:ext>
                </a:extLst>
              </a:tr>
              <a:tr h="601087">
                <a:tc>
                  <a:txBody>
                    <a:bodyPr/>
                    <a:lstStyle/>
                    <a:p>
                      <a:pPr algn="ctr"/>
                      <a:r>
                        <a:rPr lang="es-AR" sz="600" dirty="0">
                          <a:solidFill>
                            <a:srgbClr val="000000"/>
                          </a:solidFill>
                          <a:effectLst/>
                          <a:latin typeface="Calibri" panose="020F0502020204030204" pitchFamily="34" charset="0"/>
                          <a:ea typeface="Aptos" panose="020B0004020202020204" pitchFamily="34" charset="0"/>
                          <a:cs typeface="Aptos" panose="020B0004020202020204" pitchFamily="34" charset="0"/>
                        </a:rPr>
                        <a:t>14788</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LEYENDA PERRO NEGRO 6X700ML</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dirty="0">
                          <a:solidFill>
                            <a:srgbClr val="000000"/>
                          </a:solidFill>
                          <a:effectLst/>
                          <a:latin typeface="Calibri" panose="020F0502020204030204" pitchFamily="34" charset="0"/>
                          <a:ea typeface="Aptos" panose="020B0004020202020204" pitchFamily="34" charset="0"/>
                          <a:cs typeface="Aptos" panose="020B0004020202020204" pitchFamily="34" charset="0"/>
                        </a:rPr>
                        <a:t>67790950147881</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7790950147933</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7790950147889</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6</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dirty="0">
                          <a:solidFill>
                            <a:srgbClr val="000000"/>
                          </a:solidFill>
                          <a:effectLst/>
                          <a:latin typeface="Calibri" panose="020F0502020204030204" pitchFamily="34" charset="0"/>
                          <a:ea typeface="Aptos" panose="020B0004020202020204" pitchFamily="34" charset="0"/>
                          <a:cs typeface="Aptos" panose="020B0004020202020204" pitchFamily="34" charset="0"/>
                        </a:rPr>
                        <a:t>700</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 </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286,00</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191,00</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244,00</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dirty="0">
                          <a:solidFill>
                            <a:srgbClr val="000000"/>
                          </a:solidFill>
                          <a:effectLst/>
                          <a:latin typeface="Calibri" panose="020F0502020204030204" pitchFamily="34" charset="0"/>
                          <a:ea typeface="Aptos" panose="020B0004020202020204" pitchFamily="34" charset="0"/>
                          <a:cs typeface="Aptos" panose="020B0004020202020204" pitchFamily="34" charset="0"/>
                        </a:rPr>
                        <a:t>9,60</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242,00</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92,00</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dirty="0">
                          <a:solidFill>
                            <a:srgbClr val="000000"/>
                          </a:solidFill>
                          <a:effectLst/>
                          <a:latin typeface="Calibri" panose="020F0502020204030204" pitchFamily="34" charset="0"/>
                          <a:ea typeface="Aptos" panose="020B0004020202020204" pitchFamily="34" charset="0"/>
                          <a:cs typeface="Aptos" panose="020B0004020202020204" pitchFamily="34" charset="0"/>
                        </a:rPr>
                        <a:t> </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1,50</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dirty="0">
                          <a:solidFill>
                            <a:srgbClr val="000000"/>
                          </a:solidFill>
                          <a:effectLst/>
                          <a:latin typeface="Calibri" panose="020F0502020204030204" pitchFamily="34" charset="0"/>
                          <a:ea typeface="Aptos" panose="020B0004020202020204" pitchFamily="34" charset="0"/>
                          <a:cs typeface="Aptos" panose="020B0004020202020204" pitchFamily="34" charset="0"/>
                        </a:rPr>
                        <a:t> </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Vidrio</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1200,00</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dirty="0">
                          <a:solidFill>
                            <a:srgbClr val="000000"/>
                          </a:solidFill>
                          <a:effectLst/>
                          <a:latin typeface="Calibri" panose="020F0502020204030204" pitchFamily="34" charset="0"/>
                          <a:ea typeface="Aptos" panose="020B0004020202020204" pitchFamily="34" charset="0"/>
                          <a:cs typeface="Aptos" panose="020B0004020202020204" pitchFamily="34" charset="0"/>
                        </a:rPr>
                        <a:t>1000,00</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 </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 </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dirty="0">
                          <a:solidFill>
                            <a:srgbClr val="000000"/>
                          </a:solidFill>
                          <a:effectLst/>
                          <a:latin typeface="Calibri" panose="020F0502020204030204" pitchFamily="34" charset="0"/>
                          <a:ea typeface="Aptos" panose="020B0004020202020204" pitchFamily="34" charset="0"/>
                          <a:cs typeface="Aptos" panose="020B0004020202020204" pitchFamily="34" charset="0"/>
                        </a:rPr>
                        <a:t> </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a:solidFill>
                            <a:srgbClr val="000000"/>
                          </a:solidFill>
                          <a:effectLst/>
                          <a:latin typeface="Calibri" panose="020F0502020204030204" pitchFamily="34" charset="0"/>
                          <a:ea typeface="Aptos" panose="020B0004020202020204" pitchFamily="34" charset="0"/>
                          <a:cs typeface="Aptos" panose="020B0004020202020204" pitchFamily="34" charset="0"/>
                        </a:rPr>
                        <a:t> </a:t>
                      </a:r>
                      <a:endParaRPr lang="es-AR" sz="70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dirty="0">
                          <a:solidFill>
                            <a:srgbClr val="000000"/>
                          </a:solidFill>
                          <a:effectLst/>
                          <a:latin typeface="Calibri" panose="020F0502020204030204" pitchFamily="34" charset="0"/>
                          <a:ea typeface="Aptos" panose="020B0004020202020204" pitchFamily="34" charset="0"/>
                          <a:cs typeface="Aptos" panose="020B0004020202020204" pitchFamily="34" charset="0"/>
                        </a:rPr>
                        <a:t> </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a:r>
                        <a:rPr lang="es-AR" sz="700" dirty="0">
                          <a:solidFill>
                            <a:srgbClr val="000000"/>
                          </a:solidFill>
                          <a:effectLst/>
                          <a:latin typeface="Calibri" panose="020F0502020204030204" pitchFamily="34" charset="0"/>
                          <a:ea typeface="Aptos" panose="020B0004020202020204" pitchFamily="34" charset="0"/>
                          <a:cs typeface="Aptos" panose="020B0004020202020204" pitchFamily="34" charset="0"/>
                        </a:rPr>
                        <a:t>4</a:t>
                      </a:r>
                      <a:endParaRPr lang="es-AR" sz="700" dirty="0">
                        <a:effectLst/>
                        <a:latin typeface="Aptos" panose="020B0004020202020204" pitchFamily="34" charset="0"/>
                        <a:ea typeface="Aptos" panose="020B0004020202020204" pitchFamily="34" charset="0"/>
                        <a:cs typeface="Aptos" panose="020B0004020202020204" pitchFamily="34" charset="0"/>
                      </a:endParaRPr>
                    </a:p>
                  </a:txBody>
                  <a:tcPr marL="26060" marR="26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247097672"/>
                  </a:ext>
                </a:extLst>
              </a:tr>
            </a:tbl>
          </a:graphicData>
        </a:graphic>
      </p:graphicFrame>
    </p:spTree>
    <p:extLst>
      <p:ext uri="{BB962C8B-B14F-4D97-AF65-F5344CB8AC3E}">
        <p14:creationId xmlns:p14="http://schemas.microsoft.com/office/powerpoint/2010/main" val="51990858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3741CC3-4168-DA84-A848-AC327FDC21DD}"/>
              </a:ext>
            </a:extLst>
          </p:cNvPr>
          <p:cNvSpPr/>
          <p:nvPr/>
        </p:nvSpPr>
        <p:spPr>
          <a:xfrm>
            <a:off x="2507715" y="1320389"/>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 name="CuadroTexto 3">
            <a:extLst>
              <a:ext uri="{FF2B5EF4-FFF2-40B4-BE49-F238E27FC236}">
                <a16:creationId xmlns:a16="http://schemas.microsoft.com/office/drawing/2014/main" id="{F3923F5E-E5A5-F6D4-6FC1-B5AC91415FC4}"/>
              </a:ext>
            </a:extLst>
          </p:cNvPr>
          <p:cNvSpPr txBox="1"/>
          <p:nvPr/>
        </p:nvSpPr>
        <p:spPr>
          <a:xfrm>
            <a:off x="2200941" y="803495"/>
            <a:ext cx="3895059" cy="461665"/>
          </a:xfrm>
          <a:prstGeom prst="rect">
            <a:avLst/>
          </a:prstGeom>
          <a:noFill/>
        </p:spPr>
        <p:txBody>
          <a:bodyPr wrap="square" rtlCol="0" anchor="ctr">
            <a:spAutoFit/>
          </a:bodyPr>
          <a:lstStyle>
            <a:defPPr>
              <a:defRPr lang="es-AR"/>
            </a:defPPr>
            <a:lvl1pPr algn="ctr">
              <a:defRPr sz="2400" b="1">
                <a:solidFill>
                  <a:srgbClr val="C8BD92"/>
                </a:solidFill>
                <a:latin typeface="Raleway" pitchFamily="2" charset="0"/>
                <a:cs typeface="HELVETICA" panose="020B0604020202020204" pitchFamily="34" charset="0"/>
              </a:defRPr>
            </a:lvl1pPr>
          </a:lstStyle>
          <a:p>
            <a:r>
              <a:rPr lang="es-AR"/>
              <a:t>PLAN DE LANZAMIENTO</a:t>
            </a:r>
          </a:p>
        </p:txBody>
      </p:sp>
      <p:sp>
        <p:nvSpPr>
          <p:cNvPr id="9" name="CuadroTexto 8">
            <a:extLst>
              <a:ext uri="{FF2B5EF4-FFF2-40B4-BE49-F238E27FC236}">
                <a16:creationId xmlns:a16="http://schemas.microsoft.com/office/drawing/2014/main" id="{333E65D2-44B0-E270-E4B6-4E702F874968}"/>
              </a:ext>
            </a:extLst>
          </p:cNvPr>
          <p:cNvSpPr txBox="1"/>
          <p:nvPr/>
        </p:nvSpPr>
        <p:spPr>
          <a:xfrm>
            <a:off x="531628" y="1775015"/>
            <a:ext cx="7081284" cy="4154984"/>
          </a:xfrm>
          <a:prstGeom prst="rect">
            <a:avLst/>
          </a:prstGeom>
          <a:noFill/>
        </p:spPr>
        <p:txBody>
          <a:bodyPr wrap="square" rtlCol="0">
            <a:spAutoFit/>
          </a:bodyPr>
          <a:lstStyle/>
          <a:p>
            <a:pPr algn="just">
              <a:spcAft>
                <a:spcPts val="800"/>
              </a:spcAft>
            </a:pPr>
            <a:r>
              <a:rPr lang="es-ES" sz="1600" kern="100">
                <a:solidFill>
                  <a:srgbClr val="202937"/>
                </a:solidFill>
                <a:latin typeface="Raleway Light" pitchFamily="2" charset="0"/>
                <a:ea typeface="Aptos" panose="020B0004020202020204" pitchFamily="34" charset="0"/>
                <a:cs typeface="Times New Roman" panose="02020603050405020304" pitchFamily="18" charset="0"/>
              </a:rPr>
              <a:t>En la primera etapa, contaremos con una gacetilla de prensa y un dossier  para medios de Economía &amp; Negocios así como de consumo general y </a:t>
            </a:r>
            <a:r>
              <a:rPr lang="es-ES" sz="1600" kern="100" err="1">
                <a:solidFill>
                  <a:srgbClr val="202937"/>
                </a:solidFill>
                <a:latin typeface="Raleway Light" pitchFamily="2" charset="0"/>
                <a:ea typeface="Aptos" panose="020B0004020202020204" pitchFamily="34" charset="0"/>
                <a:cs typeface="Times New Roman" panose="02020603050405020304" pitchFamily="18" charset="0"/>
              </a:rPr>
              <a:t>lifestyle</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 con el objetivo de </a:t>
            </a:r>
            <a:r>
              <a:rPr lang="es-ES" sz="1600" b="1" kern="100">
                <a:solidFill>
                  <a:srgbClr val="202937"/>
                </a:solidFill>
                <a:latin typeface="Raleway Light" pitchFamily="2" charset="0"/>
                <a:ea typeface="Aptos" panose="020B0004020202020204" pitchFamily="34" charset="0"/>
                <a:cs typeface="Times New Roman" panose="02020603050405020304" pitchFamily="18" charset="0"/>
              </a:rPr>
              <a:t>amplificar el nuevo lanzamiento</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a:t>
            </a:r>
          </a:p>
          <a:p>
            <a:pPr algn="just">
              <a:spcAft>
                <a:spcPts val="800"/>
              </a:spcAft>
            </a:pPr>
            <a:endParaRPr lang="es-ES" sz="1600" kern="100">
              <a:solidFill>
                <a:srgbClr val="202937"/>
              </a:solidFill>
              <a:effectLst/>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kern="100">
                <a:solidFill>
                  <a:srgbClr val="202937"/>
                </a:solidFill>
                <a:latin typeface="Raleway Light" pitchFamily="2" charset="0"/>
                <a:ea typeface="Aptos" panose="020B0004020202020204" pitchFamily="34" charset="0"/>
                <a:cs typeface="Times New Roman" panose="02020603050405020304" pitchFamily="18" charset="0"/>
              </a:rPr>
              <a:t>Estaremos presentes en medios de gran alcance nacional como </a:t>
            </a:r>
            <a:r>
              <a:rPr lang="es-ES" sz="1600" b="1" kern="100">
                <a:solidFill>
                  <a:srgbClr val="202937"/>
                </a:solidFill>
                <a:latin typeface="Raleway Light" pitchFamily="2" charset="0"/>
                <a:ea typeface="Aptos" panose="020B0004020202020204" pitchFamily="34" charset="0"/>
                <a:cs typeface="Times New Roman" panose="02020603050405020304" pitchFamily="18" charset="0"/>
              </a:rPr>
              <a:t>Infobae, La Nación y El Cronista</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 </a:t>
            </a:r>
          </a:p>
          <a:p>
            <a:pPr algn="just">
              <a:spcAft>
                <a:spcPts val="800"/>
              </a:spcAft>
            </a:pPr>
            <a:endParaRPr lang="es-ES" sz="1600" kern="100">
              <a:solidFill>
                <a:srgbClr val="202937"/>
              </a:solidFill>
              <a:effectLst/>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kern="100">
                <a:solidFill>
                  <a:srgbClr val="202937"/>
                </a:solidFill>
                <a:latin typeface="Raleway Light" pitchFamily="2" charset="0"/>
                <a:ea typeface="Aptos" panose="020B0004020202020204" pitchFamily="34" charset="0"/>
                <a:cs typeface="Times New Roman" panose="02020603050405020304" pitchFamily="18" charset="0"/>
              </a:rPr>
              <a:t>Enviaremos el producto a </a:t>
            </a:r>
            <a:r>
              <a:rPr lang="es-ES" sz="1600" b="1" kern="100" err="1">
                <a:solidFill>
                  <a:srgbClr val="202937"/>
                </a:solidFill>
                <a:latin typeface="Raleway Light" pitchFamily="2" charset="0"/>
                <a:ea typeface="Aptos" panose="020B0004020202020204" pitchFamily="34" charset="0"/>
                <a:cs typeface="Times New Roman" panose="02020603050405020304" pitchFamily="18" charset="0"/>
              </a:rPr>
              <a:t>sommeliers</a:t>
            </a:r>
            <a:r>
              <a:rPr lang="es-ES" sz="1600" b="1" kern="100">
                <a:solidFill>
                  <a:srgbClr val="202937"/>
                </a:solidFill>
                <a:latin typeface="Raleway Light" pitchFamily="2" charset="0"/>
                <a:ea typeface="Aptos" panose="020B0004020202020204" pitchFamily="34" charset="0"/>
                <a:cs typeface="Times New Roman" panose="02020603050405020304" pitchFamily="18" charset="0"/>
              </a:rPr>
              <a:t>, bartenders, periodistas y personalidades</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 con credenciales en el mundo del vermouth. </a:t>
            </a:r>
          </a:p>
          <a:p>
            <a:pPr algn="just">
              <a:spcAft>
                <a:spcPts val="800"/>
              </a:spcAft>
            </a:pPr>
            <a:endParaRPr lang="es-ES" sz="1600" kern="100">
              <a:solidFill>
                <a:srgbClr val="202937"/>
              </a:solidFill>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kern="100">
                <a:solidFill>
                  <a:srgbClr val="202937"/>
                </a:solidFill>
                <a:latin typeface="Raleway Light" pitchFamily="2" charset="0"/>
                <a:ea typeface="Aptos" panose="020B0004020202020204" pitchFamily="34" charset="0"/>
                <a:cs typeface="Times New Roman" panose="02020603050405020304" pitchFamily="18" charset="0"/>
              </a:rPr>
              <a:t>En una segunda etapa, invitaremos a nuestros clientes más claves a un </a:t>
            </a:r>
            <a:r>
              <a:rPr lang="es-ES" sz="1600" b="1" kern="100">
                <a:solidFill>
                  <a:srgbClr val="202937"/>
                </a:solidFill>
                <a:latin typeface="Raleway Light" pitchFamily="2" charset="0"/>
                <a:ea typeface="Aptos" panose="020B0004020202020204" pitchFamily="34" charset="0"/>
                <a:cs typeface="Times New Roman" panose="02020603050405020304" pitchFamily="18" charset="0"/>
              </a:rPr>
              <a:t>evento exclusivo para vivir una experiencia única </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en la que degustarán </a:t>
            </a:r>
            <a:r>
              <a:rPr lang="es-ES" sz="1600" i="1" kern="100">
                <a:solidFill>
                  <a:srgbClr val="202937"/>
                </a:solidFill>
                <a:latin typeface="Raleway Light" pitchFamily="2" charset="0"/>
                <a:ea typeface="Aptos" panose="020B0004020202020204" pitchFamily="34" charset="0"/>
                <a:cs typeface="Times New Roman" panose="02020603050405020304" pitchFamily="18" charset="0"/>
              </a:rPr>
              <a:t>Leyenda Perro Negro </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junto a una de las mejores propuestas gastronómicas de Argentina. </a:t>
            </a:r>
          </a:p>
        </p:txBody>
      </p:sp>
      <p:pic>
        <p:nvPicPr>
          <p:cNvPr id="12" name="Imagen 11" descr="Botella de color negro&#10;&#10;Descripción generada automáticamente">
            <a:extLst>
              <a:ext uri="{FF2B5EF4-FFF2-40B4-BE49-F238E27FC236}">
                <a16:creationId xmlns:a16="http://schemas.microsoft.com/office/drawing/2014/main" id="{7E83DE4A-78B8-E495-AEEB-A83664C575BD}"/>
              </a:ext>
            </a:extLst>
          </p:cNvPr>
          <p:cNvPicPr>
            <a:picLocks noChangeAspect="1"/>
          </p:cNvPicPr>
          <p:nvPr/>
        </p:nvPicPr>
        <p:blipFill>
          <a:blip r:embed="rId4">
            <a:extLst>
              <a:ext uri="{28A0092B-C50C-407E-A947-70E740481C1C}">
                <a14:useLocalDpi xmlns:a14="http://schemas.microsoft.com/office/drawing/2010/main" val="0"/>
              </a:ext>
            </a:extLst>
          </a:blip>
          <a:srcRect l="37604" t="42223" r="37600" b="14257"/>
          <a:stretch/>
        </p:blipFill>
        <p:spPr>
          <a:xfrm>
            <a:off x="7953152" y="-268986"/>
            <a:ext cx="4238847" cy="4966088"/>
          </a:xfrm>
          <a:prstGeom prst="rect">
            <a:avLst/>
          </a:prstGeom>
        </p:spPr>
      </p:pic>
      <p:pic>
        <p:nvPicPr>
          <p:cNvPr id="15" name="Google Shape;210;g1f2f87acebc_0_113">
            <a:extLst>
              <a:ext uri="{FF2B5EF4-FFF2-40B4-BE49-F238E27FC236}">
                <a16:creationId xmlns:a16="http://schemas.microsoft.com/office/drawing/2014/main" id="{13926D6C-3D25-D328-448B-292D103AFF40}"/>
              </a:ext>
            </a:extLst>
          </p:cNvPr>
          <p:cNvPicPr preferRelativeResize="0"/>
          <p:nvPr/>
        </p:nvPicPr>
        <p:blipFill>
          <a:blip r:embed="rId5">
            <a:alphaModFix/>
          </a:blip>
          <a:stretch>
            <a:fillRect/>
          </a:stretch>
        </p:blipFill>
        <p:spPr>
          <a:xfrm>
            <a:off x="7953153" y="4549675"/>
            <a:ext cx="4238847" cy="2308325"/>
          </a:xfrm>
          <a:prstGeom prst="rect">
            <a:avLst/>
          </a:prstGeom>
          <a:noFill/>
          <a:ln>
            <a:noFill/>
          </a:ln>
        </p:spPr>
      </p:pic>
      <p:pic>
        <p:nvPicPr>
          <p:cNvPr id="2" name="Imagen 1">
            <a:extLst>
              <a:ext uri="{FF2B5EF4-FFF2-40B4-BE49-F238E27FC236}">
                <a16:creationId xmlns:a16="http://schemas.microsoft.com/office/drawing/2014/main" id="{62189050-D0F5-B819-275E-42D0F8D61B6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69359" y="6154019"/>
            <a:ext cx="998652" cy="535087"/>
          </a:xfrm>
          <a:prstGeom prst="rect">
            <a:avLst/>
          </a:prstGeom>
        </p:spPr>
      </p:pic>
    </p:spTree>
    <p:extLst>
      <p:ext uri="{BB962C8B-B14F-4D97-AF65-F5344CB8AC3E}">
        <p14:creationId xmlns:p14="http://schemas.microsoft.com/office/powerpoint/2010/main" val="329674086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1A897D-0547-E87B-C365-DB5F5299BE6A}"/>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66DB8BCB-BD1C-936F-D72D-FA6F7796EF3A}"/>
              </a:ext>
            </a:extLst>
          </p:cNvPr>
          <p:cNvSpPr>
            <a:spLocks noGrp="1"/>
          </p:cNvSpPr>
          <p:nvPr>
            <p:ph idx="1"/>
          </p:nvPr>
        </p:nvSpPr>
        <p:spPr/>
        <p:txBody>
          <a:bodyPr/>
          <a:lstStyle/>
          <a:p>
            <a:endParaRPr lang="es-AR"/>
          </a:p>
        </p:txBody>
      </p:sp>
      <p:pic>
        <p:nvPicPr>
          <p:cNvPr id="5" name="Imagen 4">
            <a:extLst>
              <a:ext uri="{FF2B5EF4-FFF2-40B4-BE49-F238E27FC236}">
                <a16:creationId xmlns:a16="http://schemas.microsoft.com/office/drawing/2014/main" id="{6FFAC830-914D-69A7-924E-1EF2DD6C33C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9773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24036-E087-3031-6160-A7AA7DC76510}"/>
              </a:ext>
            </a:extLst>
          </p:cNvPr>
          <p:cNvSpPr>
            <a:spLocks noGrp="1"/>
          </p:cNvSpPr>
          <p:nvPr>
            <p:ph type="ctrTitle"/>
          </p:nvPr>
        </p:nvSpPr>
        <p:spPr/>
        <p:txBody>
          <a:bodyPr/>
          <a:lstStyle/>
          <a:p>
            <a:endParaRPr lang="es-AR"/>
          </a:p>
        </p:txBody>
      </p:sp>
      <p:sp>
        <p:nvSpPr>
          <p:cNvPr id="3" name="Subtítulo 2">
            <a:extLst>
              <a:ext uri="{FF2B5EF4-FFF2-40B4-BE49-F238E27FC236}">
                <a16:creationId xmlns:a16="http://schemas.microsoft.com/office/drawing/2014/main" id="{F1003BD6-F038-13B8-D9F5-AA7D71A8AAB8}"/>
              </a:ext>
            </a:extLst>
          </p:cNvPr>
          <p:cNvSpPr>
            <a:spLocks noGrp="1"/>
          </p:cNvSpPr>
          <p:nvPr>
            <p:ph type="subTitle" idx="1"/>
          </p:nvPr>
        </p:nvSpPr>
        <p:spPr/>
        <p:txBody>
          <a:bodyPr/>
          <a:lstStyle/>
          <a:p>
            <a:endParaRPr lang="es-AR"/>
          </a:p>
        </p:txBody>
      </p:sp>
      <p:pic>
        <p:nvPicPr>
          <p:cNvPr id="5" name="Imagen 4" descr="Botella de color negro&#10;&#10;Descripción generada automáticamente">
            <a:extLst>
              <a:ext uri="{FF2B5EF4-FFF2-40B4-BE49-F238E27FC236}">
                <a16:creationId xmlns:a16="http://schemas.microsoft.com/office/drawing/2014/main" id="{89126AAF-1D63-5F35-32BD-7A38FB046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331247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24036-E087-3031-6160-A7AA7DC76510}"/>
              </a:ext>
            </a:extLst>
          </p:cNvPr>
          <p:cNvSpPr>
            <a:spLocks noGrp="1"/>
          </p:cNvSpPr>
          <p:nvPr>
            <p:ph type="ctrTitle"/>
          </p:nvPr>
        </p:nvSpPr>
        <p:spPr/>
        <p:txBody>
          <a:bodyPr/>
          <a:lstStyle/>
          <a:p>
            <a:endParaRPr lang="es-AR"/>
          </a:p>
        </p:txBody>
      </p:sp>
      <p:sp>
        <p:nvSpPr>
          <p:cNvPr id="3" name="Subtítulo 2">
            <a:extLst>
              <a:ext uri="{FF2B5EF4-FFF2-40B4-BE49-F238E27FC236}">
                <a16:creationId xmlns:a16="http://schemas.microsoft.com/office/drawing/2014/main" id="{F1003BD6-F038-13B8-D9F5-AA7D71A8AAB8}"/>
              </a:ext>
            </a:extLst>
          </p:cNvPr>
          <p:cNvSpPr>
            <a:spLocks noGrp="1"/>
          </p:cNvSpPr>
          <p:nvPr>
            <p:ph type="subTitle" idx="1"/>
          </p:nvPr>
        </p:nvSpPr>
        <p:spPr/>
        <p:txBody>
          <a:bodyPr/>
          <a:lstStyle/>
          <a:p>
            <a:endParaRPr lang="es-AR"/>
          </a:p>
        </p:txBody>
      </p:sp>
      <p:pic>
        <p:nvPicPr>
          <p:cNvPr id="6" name="Imagen 5" descr="Una botella de color negro&#10;&#10;Descripción generada automáticamente con confianza media">
            <a:extLst>
              <a:ext uri="{FF2B5EF4-FFF2-40B4-BE49-F238E27FC236}">
                <a16:creationId xmlns:a16="http://schemas.microsoft.com/office/drawing/2014/main" id="{D5799FA6-298F-05B9-5942-0C645550D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281567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Un reloj con números romanos&#10;&#10;Descripción generada automáticamente con confianza baja">
            <a:extLst>
              <a:ext uri="{FF2B5EF4-FFF2-40B4-BE49-F238E27FC236}">
                <a16:creationId xmlns:a16="http://schemas.microsoft.com/office/drawing/2014/main" id="{3A93DA2E-F413-3749-DC62-4560CB28E564}"/>
              </a:ext>
            </a:extLst>
          </p:cNvPr>
          <p:cNvPicPr>
            <a:picLocks noChangeAspect="1"/>
          </p:cNvPicPr>
          <p:nvPr/>
        </p:nvPicPr>
        <p:blipFill>
          <a:blip r:embed="rId3">
            <a:extLst>
              <a:ext uri="{28A0092B-C50C-407E-A947-70E740481C1C}">
                <a14:useLocalDpi xmlns:a14="http://schemas.microsoft.com/office/drawing/2010/main" val="0"/>
              </a:ext>
            </a:extLst>
          </a:blip>
          <a:srcRect l="10819" t="1" r="35759" b="3530"/>
          <a:stretch/>
        </p:blipFill>
        <p:spPr>
          <a:xfrm>
            <a:off x="6502481" y="0"/>
            <a:ext cx="5689519"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CuadroTexto 7">
            <a:extLst>
              <a:ext uri="{FF2B5EF4-FFF2-40B4-BE49-F238E27FC236}">
                <a16:creationId xmlns:a16="http://schemas.microsoft.com/office/drawing/2014/main" id="{5540CE39-5E92-4B04-C83D-82FBB30E5587}"/>
              </a:ext>
            </a:extLst>
          </p:cNvPr>
          <p:cNvSpPr txBox="1"/>
          <p:nvPr/>
        </p:nvSpPr>
        <p:spPr>
          <a:xfrm>
            <a:off x="455349" y="558800"/>
            <a:ext cx="306651" cy="406400"/>
          </a:xfrm>
          <a:prstGeom prst="rect">
            <a:avLst/>
          </a:prstGeom>
          <a:noFill/>
        </p:spPr>
        <p:txBody>
          <a:bodyPr wrap="square" rtlCol="0">
            <a:spAutoFit/>
          </a:bodyPr>
          <a:lstStyle/>
          <a:p>
            <a:endParaRPr lang="es-AR"/>
          </a:p>
        </p:txBody>
      </p:sp>
      <p:sp>
        <p:nvSpPr>
          <p:cNvPr id="10" name="Rectángulo 9">
            <a:extLst>
              <a:ext uri="{FF2B5EF4-FFF2-40B4-BE49-F238E27FC236}">
                <a16:creationId xmlns:a16="http://schemas.microsoft.com/office/drawing/2014/main" id="{FFB977C5-BEEA-6B5A-8561-1427C0415AE1}"/>
              </a:ext>
            </a:extLst>
          </p:cNvPr>
          <p:cNvSpPr/>
          <p:nvPr/>
        </p:nvSpPr>
        <p:spPr>
          <a:xfrm>
            <a:off x="1565847" y="1354059"/>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Rectángulo 22">
            <a:extLst>
              <a:ext uri="{FF2B5EF4-FFF2-40B4-BE49-F238E27FC236}">
                <a16:creationId xmlns:a16="http://schemas.microsoft.com/office/drawing/2014/main" id="{9EB805FC-9F3A-B686-93BC-3426DCD90E5F}"/>
              </a:ext>
            </a:extLst>
          </p:cNvPr>
          <p:cNvSpPr/>
          <p:nvPr/>
        </p:nvSpPr>
        <p:spPr>
          <a:xfrm>
            <a:off x="0" y="2273300"/>
            <a:ext cx="4495800" cy="529280"/>
          </a:xfrm>
          <a:prstGeom prst="rect">
            <a:avLst/>
          </a:prstGeom>
          <a:solidFill>
            <a:srgbClr val="F2EF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CuadroTexto 11">
            <a:extLst>
              <a:ext uri="{FF2B5EF4-FFF2-40B4-BE49-F238E27FC236}">
                <a16:creationId xmlns:a16="http://schemas.microsoft.com/office/drawing/2014/main" id="{3FD8042E-4485-8016-F86F-9D9886D53D8B}"/>
              </a:ext>
            </a:extLst>
          </p:cNvPr>
          <p:cNvSpPr txBox="1"/>
          <p:nvPr/>
        </p:nvSpPr>
        <p:spPr>
          <a:xfrm>
            <a:off x="1562799" y="945152"/>
            <a:ext cx="3263201" cy="461665"/>
          </a:xfrm>
          <a:prstGeom prst="rect">
            <a:avLst/>
          </a:prstGeom>
          <a:noFill/>
        </p:spPr>
        <p:txBody>
          <a:bodyPr wrap="square" rtlCol="0" anchor="ctr">
            <a:spAutoFit/>
          </a:bodyPr>
          <a:lstStyle/>
          <a:p>
            <a:pPr algn="ctr"/>
            <a:r>
              <a:rPr lang="es-AR" sz="2400" b="1">
                <a:solidFill>
                  <a:srgbClr val="C8BD92"/>
                </a:solidFill>
                <a:latin typeface="Raleway" pitchFamily="2" charset="0"/>
                <a:cs typeface="HELVETICA" panose="020B0604020202020204" pitchFamily="34" charset="0"/>
              </a:rPr>
              <a:t>PRESENTACIÓN</a:t>
            </a:r>
          </a:p>
        </p:txBody>
      </p:sp>
      <p:sp>
        <p:nvSpPr>
          <p:cNvPr id="2" name="CuadroTexto 1">
            <a:extLst>
              <a:ext uri="{FF2B5EF4-FFF2-40B4-BE49-F238E27FC236}">
                <a16:creationId xmlns:a16="http://schemas.microsoft.com/office/drawing/2014/main" id="{A0F8A088-86E4-AB60-5F28-A045499E51D4}"/>
              </a:ext>
            </a:extLst>
          </p:cNvPr>
          <p:cNvSpPr txBox="1"/>
          <p:nvPr/>
        </p:nvSpPr>
        <p:spPr>
          <a:xfrm>
            <a:off x="143911" y="2314446"/>
            <a:ext cx="6028370" cy="2759730"/>
          </a:xfrm>
          <a:prstGeom prst="rect">
            <a:avLst/>
          </a:prstGeom>
          <a:noFill/>
        </p:spPr>
        <p:txBody>
          <a:bodyPr wrap="square" rtlCol="0">
            <a:spAutoFit/>
          </a:bodyPr>
          <a:lstStyle/>
          <a:p>
            <a:pPr algn="just">
              <a:spcAft>
                <a:spcPts val="800"/>
              </a:spcAft>
            </a:pPr>
            <a:r>
              <a:rPr lang="es-AR" sz="1600" kern="100">
                <a:solidFill>
                  <a:srgbClr val="202937"/>
                </a:solidFill>
                <a:effectLst/>
                <a:latin typeface="Raleway Light" pitchFamily="2" charset="0"/>
                <a:ea typeface="Aptos" panose="020B0004020202020204" pitchFamily="34" charset="0"/>
                <a:cs typeface="Times New Roman" panose="02020603050405020304" pitchFamily="18" charset="0"/>
              </a:rPr>
              <a:t>Grupo Cepas, con su larga trayectoria en la creación de aperitivos y bebidas a base de hierbas, presenta </a:t>
            </a:r>
            <a:r>
              <a:rPr lang="es-AR" sz="1600" i="1" kern="100">
                <a:solidFill>
                  <a:srgbClr val="202937"/>
                </a:solidFill>
                <a:effectLst/>
                <a:latin typeface="Raleway Light" pitchFamily="2" charset="0"/>
                <a:ea typeface="Aptos" panose="020B0004020202020204" pitchFamily="34" charset="0"/>
                <a:cs typeface="Times New Roman" panose="02020603050405020304" pitchFamily="18" charset="0"/>
              </a:rPr>
              <a:t>Leyenda Perro Negro</a:t>
            </a:r>
            <a:r>
              <a:rPr lang="es-AR" sz="1600" kern="100">
                <a:solidFill>
                  <a:srgbClr val="202937"/>
                </a:solidFill>
                <a:effectLst/>
                <a:latin typeface="Raleway Light" pitchFamily="2" charset="0"/>
                <a:ea typeface="Aptos" panose="020B0004020202020204" pitchFamily="34" charset="0"/>
                <a:cs typeface="Times New Roman" panose="02020603050405020304" pitchFamily="18" charset="0"/>
              </a:rPr>
              <a:t>, un </a:t>
            </a:r>
            <a:r>
              <a:rPr lang="es-AR" sz="1600" b="1" kern="100" err="1">
                <a:solidFill>
                  <a:srgbClr val="202937"/>
                </a:solidFill>
                <a:effectLst/>
                <a:latin typeface="Raleway Light" pitchFamily="2" charset="0"/>
                <a:ea typeface="Aptos" panose="020B0004020202020204" pitchFamily="34" charset="0"/>
                <a:cs typeface="Times New Roman" panose="02020603050405020304" pitchFamily="18" charset="0"/>
              </a:rPr>
              <a:t>vermouth</a:t>
            </a:r>
            <a:r>
              <a:rPr lang="es-AR" sz="1600" b="1" kern="100">
                <a:solidFill>
                  <a:srgbClr val="202937"/>
                </a:solidFill>
                <a:effectLst/>
                <a:latin typeface="Raleway Light" pitchFamily="2" charset="0"/>
                <a:ea typeface="Aptos" panose="020B0004020202020204" pitchFamily="34" charset="0"/>
                <a:cs typeface="Times New Roman" panose="02020603050405020304" pitchFamily="18" charset="0"/>
              </a:rPr>
              <a:t> </a:t>
            </a:r>
            <a:r>
              <a:rPr lang="es-AR" sz="1600" b="1" kern="100" err="1">
                <a:solidFill>
                  <a:srgbClr val="202937"/>
                </a:solidFill>
                <a:effectLst/>
                <a:latin typeface="Raleway Light" pitchFamily="2" charset="0"/>
                <a:ea typeface="Aptos" panose="020B0004020202020204" pitchFamily="34" charset="0"/>
                <a:cs typeface="Times New Roman" panose="02020603050405020304" pitchFamily="18" charset="0"/>
              </a:rPr>
              <a:t>rosso</a:t>
            </a:r>
            <a:r>
              <a:rPr lang="es-AR" sz="1600" b="1" kern="100">
                <a:solidFill>
                  <a:srgbClr val="202937"/>
                </a:solidFill>
                <a:effectLst/>
                <a:latin typeface="Raleway Light" pitchFamily="2" charset="0"/>
                <a:ea typeface="Aptos" panose="020B0004020202020204" pitchFamily="34" charset="0"/>
                <a:cs typeface="Times New Roman" panose="02020603050405020304" pitchFamily="18" charset="0"/>
              </a:rPr>
              <a:t> premium </a:t>
            </a:r>
            <a:r>
              <a:rPr lang="es-AR" sz="1600" kern="100">
                <a:solidFill>
                  <a:srgbClr val="202937"/>
                </a:solidFill>
                <a:effectLst/>
                <a:latin typeface="Raleway Light" pitchFamily="2" charset="0"/>
                <a:ea typeface="Aptos" panose="020B0004020202020204" pitchFamily="34" charset="0"/>
                <a:cs typeface="Times New Roman" panose="02020603050405020304" pitchFamily="18" charset="0"/>
              </a:rPr>
              <a:t>que encapsula la esencia de la tradición, la calidad y la innovación. </a:t>
            </a:r>
          </a:p>
          <a:p>
            <a:pPr algn="just">
              <a:spcAft>
                <a:spcPts val="800"/>
              </a:spcAft>
            </a:pPr>
            <a:endParaRPr lang="es-AR" sz="1600" kern="100">
              <a:solidFill>
                <a:srgbClr val="202937"/>
              </a:solidFill>
              <a:effectLst/>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AR" sz="1600" kern="100">
                <a:solidFill>
                  <a:srgbClr val="202937"/>
                </a:solidFill>
                <a:effectLst/>
                <a:latin typeface="Raleway Light" pitchFamily="2" charset="0"/>
                <a:ea typeface="Aptos" panose="020B0004020202020204" pitchFamily="34" charset="0"/>
                <a:cs typeface="Times New Roman" panose="02020603050405020304" pitchFamily="18" charset="0"/>
              </a:rPr>
              <a:t>El lanzamiento de </a:t>
            </a:r>
            <a:r>
              <a:rPr lang="es-AR" sz="1600" i="1" kern="100">
                <a:solidFill>
                  <a:srgbClr val="202937"/>
                </a:solidFill>
                <a:effectLst/>
                <a:latin typeface="Raleway Light" pitchFamily="2" charset="0"/>
                <a:ea typeface="Aptos" panose="020B0004020202020204" pitchFamily="34" charset="0"/>
                <a:cs typeface="Times New Roman" panose="02020603050405020304" pitchFamily="18" charset="0"/>
              </a:rPr>
              <a:t>Leyenda Perro Negro</a:t>
            </a:r>
            <a:r>
              <a:rPr lang="es-AR" sz="1600" kern="100">
                <a:solidFill>
                  <a:srgbClr val="202937"/>
                </a:solidFill>
                <a:effectLst/>
                <a:latin typeface="Raleway Light" pitchFamily="2" charset="0"/>
                <a:ea typeface="Aptos" panose="020B0004020202020204" pitchFamily="34" charset="0"/>
                <a:cs typeface="Times New Roman" panose="02020603050405020304" pitchFamily="18" charset="0"/>
              </a:rPr>
              <a:t> </a:t>
            </a:r>
            <a:r>
              <a:rPr lang="es-AR" sz="1600" b="1" kern="100">
                <a:solidFill>
                  <a:srgbClr val="202937"/>
                </a:solidFill>
                <a:effectLst/>
                <a:latin typeface="Raleway Light" pitchFamily="2" charset="0"/>
                <a:ea typeface="Aptos" panose="020B0004020202020204" pitchFamily="34" charset="0"/>
                <a:cs typeface="Times New Roman" panose="02020603050405020304" pitchFamily="18" charset="0"/>
              </a:rPr>
              <a:t>celebra la fusión entre la tradición botánica de Italia y la riqueza natural de los Andes argentinos</a:t>
            </a:r>
            <a:r>
              <a:rPr lang="es-AR" sz="1600" kern="100">
                <a:solidFill>
                  <a:srgbClr val="202937"/>
                </a:solidFill>
                <a:effectLst/>
                <a:latin typeface="Raleway Light" pitchFamily="2" charset="0"/>
                <a:ea typeface="Aptos" panose="020B0004020202020204" pitchFamily="34" charset="0"/>
                <a:cs typeface="Times New Roman" panose="02020603050405020304" pitchFamily="18" charset="0"/>
              </a:rPr>
              <a:t>. El ruibarbo italiano y las hierbas nativas de la cordillera se combinan para crear una propuesta única que refleja esta conexión entre dos mundos. </a:t>
            </a:r>
          </a:p>
        </p:txBody>
      </p:sp>
      <p:pic>
        <p:nvPicPr>
          <p:cNvPr id="4" name="Imagen 3">
            <a:extLst>
              <a:ext uri="{FF2B5EF4-FFF2-40B4-BE49-F238E27FC236}">
                <a16:creationId xmlns:a16="http://schemas.microsoft.com/office/drawing/2014/main" id="{DFDC1FDC-0CFD-9747-4AF1-ABD6D033D51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69359" y="6154019"/>
            <a:ext cx="998652" cy="535087"/>
          </a:xfrm>
          <a:prstGeom prst="rect">
            <a:avLst/>
          </a:prstGeom>
        </p:spPr>
      </p:pic>
    </p:spTree>
    <p:extLst>
      <p:ext uri="{BB962C8B-B14F-4D97-AF65-F5344CB8AC3E}">
        <p14:creationId xmlns:p14="http://schemas.microsoft.com/office/powerpoint/2010/main" val="1149647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pic>
        <p:nvPicPr>
          <p:cNvPr id="4" name="Imagen 3" descr="Botella de color negro&#10;&#10;Descripción generada automáticamente">
            <a:extLst>
              <a:ext uri="{FF2B5EF4-FFF2-40B4-BE49-F238E27FC236}">
                <a16:creationId xmlns:a16="http://schemas.microsoft.com/office/drawing/2014/main" id="{9EA668D7-7E42-9819-5F53-FBCA010B52AD}"/>
              </a:ext>
            </a:extLst>
          </p:cNvPr>
          <p:cNvPicPr>
            <a:picLocks noChangeAspect="1"/>
          </p:cNvPicPr>
          <p:nvPr/>
        </p:nvPicPr>
        <p:blipFill>
          <a:blip r:embed="rId3">
            <a:extLst>
              <a:ext uri="{28A0092B-C50C-407E-A947-70E740481C1C}">
                <a14:useLocalDpi xmlns:a14="http://schemas.microsoft.com/office/drawing/2010/main" val="0"/>
              </a:ext>
            </a:extLst>
          </a:blip>
          <a:srcRect l="20076" r="20590" b="-2"/>
          <a:stretch/>
        </p:blipFill>
        <p:spPr>
          <a:xfrm>
            <a:off x="-1" y="-2"/>
            <a:ext cx="6096001" cy="6858002"/>
          </a:xfrm>
          <a:prstGeom prst="rect">
            <a:avLst/>
          </a:prstGeom>
        </p:spPr>
      </p:pic>
      <p:sp>
        <p:nvSpPr>
          <p:cNvPr id="5" name="CuadroTexto 4">
            <a:extLst>
              <a:ext uri="{FF2B5EF4-FFF2-40B4-BE49-F238E27FC236}">
                <a16:creationId xmlns:a16="http://schemas.microsoft.com/office/drawing/2014/main" id="{3C1CD8D2-5DC1-6113-DB09-F81A9F202EF4}"/>
              </a:ext>
            </a:extLst>
          </p:cNvPr>
          <p:cNvSpPr txBox="1"/>
          <p:nvPr/>
        </p:nvSpPr>
        <p:spPr>
          <a:xfrm>
            <a:off x="6230325" y="1423965"/>
            <a:ext cx="5827350" cy="4688463"/>
          </a:xfrm>
          <a:prstGeom prst="rect">
            <a:avLst/>
          </a:prstGeom>
          <a:noFill/>
        </p:spPr>
        <p:txBody>
          <a:bodyPr wrap="square" rtlCol="0">
            <a:spAutoFit/>
          </a:bodyPr>
          <a:lstStyle/>
          <a:p>
            <a:pPr algn="just">
              <a:spcAft>
                <a:spcPts val="800"/>
              </a:spcAft>
            </a:pPr>
            <a:r>
              <a:rPr lang="es-AR" sz="1600" b="1" kern="100">
                <a:solidFill>
                  <a:srgbClr val="202937"/>
                </a:solidFill>
                <a:effectLst/>
                <a:latin typeface="Raleway Light" pitchFamily="2" charset="0"/>
                <a:ea typeface="Aptos" panose="020B0004020202020204" pitchFamily="34" charset="0"/>
                <a:cs typeface="Times New Roman" panose="02020603050405020304" pitchFamily="18" charset="0"/>
              </a:rPr>
              <a:t>Elaborado en Mendoza</a:t>
            </a:r>
            <a:r>
              <a:rPr lang="es-AR" sz="1600" kern="100">
                <a:solidFill>
                  <a:srgbClr val="202937"/>
                </a:solidFill>
                <a:effectLst/>
                <a:latin typeface="Raleway Light" pitchFamily="2" charset="0"/>
                <a:ea typeface="Aptos" panose="020B0004020202020204" pitchFamily="34" charset="0"/>
                <a:cs typeface="Times New Roman" panose="02020603050405020304" pitchFamily="18" charset="0"/>
              </a:rPr>
              <a:t>, conocida por sus prestigiosas uvas y como una de las principales regiones vinícolas del mundo, este </a:t>
            </a:r>
            <a:r>
              <a:rPr lang="es-AR" sz="1600" kern="100" err="1">
                <a:solidFill>
                  <a:srgbClr val="202937"/>
                </a:solidFill>
                <a:effectLst/>
                <a:latin typeface="Raleway Light" pitchFamily="2" charset="0"/>
                <a:ea typeface="Aptos" panose="020B0004020202020204" pitchFamily="34" charset="0"/>
                <a:cs typeface="Times New Roman" panose="02020603050405020304" pitchFamily="18" charset="0"/>
              </a:rPr>
              <a:t>vermouth</a:t>
            </a:r>
            <a:r>
              <a:rPr lang="es-AR" sz="1600" kern="100">
                <a:solidFill>
                  <a:srgbClr val="202937"/>
                </a:solidFill>
                <a:effectLst/>
                <a:latin typeface="Raleway Light" pitchFamily="2" charset="0"/>
                <a:ea typeface="Aptos" panose="020B0004020202020204" pitchFamily="34" charset="0"/>
                <a:cs typeface="Times New Roman" panose="02020603050405020304" pitchFamily="18" charset="0"/>
              </a:rPr>
              <a:t> se produce con el cuidado y la precisión que solo una trayectoria de décadas en la industria puede ofrecer.</a:t>
            </a:r>
            <a:endParaRPr lang="es-ES" sz="1600" kern="100">
              <a:solidFill>
                <a:srgbClr val="202937"/>
              </a:solidFill>
              <a:latin typeface="Raleway Light" pitchFamily="2" charset="0"/>
              <a:ea typeface="Aptos" panose="020B0004020202020204" pitchFamily="34" charset="0"/>
              <a:cs typeface="Times New Roman" panose="02020603050405020304" pitchFamily="18" charset="0"/>
            </a:endParaRPr>
          </a:p>
          <a:p>
            <a:pPr algn="just">
              <a:spcAft>
                <a:spcPts val="800"/>
              </a:spcAft>
            </a:pPr>
            <a:endParaRPr lang="es-ES" sz="1600" kern="100">
              <a:solidFill>
                <a:srgbClr val="202937"/>
              </a:solidFill>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Para garantizar que cada botella capture la calidad requerida, Grupo Cepas confió en expertos del sector </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y </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trabajó meticulosamente en la selección de botánicos clave,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incluyendo el ruibarbo italiano, asegurando que cada nota aromática y sabor estuviera perfectamente equilibrado. </a:t>
            </a:r>
          </a:p>
          <a:p>
            <a:pPr algn="just">
              <a:spcAft>
                <a:spcPts val="800"/>
              </a:spcAft>
            </a:pPr>
            <a:endParaRPr lang="es-ES" sz="1600" kern="100">
              <a:solidFill>
                <a:srgbClr val="202937"/>
              </a:solidFill>
              <a:effectLst/>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i="1" kern="100">
                <a:solidFill>
                  <a:srgbClr val="202937"/>
                </a:solidFill>
                <a:latin typeface="Raleway Light" pitchFamily="2" charset="0"/>
                <a:ea typeface="Aptos" panose="020B0004020202020204" pitchFamily="34" charset="0"/>
                <a:cs typeface="Times New Roman" panose="02020603050405020304" pitchFamily="18" charset="0"/>
              </a:rPr>
              <a:t>Leyenda Perro Negro </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o</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frece una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experiencia sensorial rica y compleja</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 El proceso de maceración y elaboración ha sido optimizado para crear un vermouth que resuena tanto en nariz como en boca, destacándose por su carácter sofisticado y su conexión con la naturaleza andina.</a:t>
            </a:r>
            <a:endParaRPr lang="es-AR" b="1">
              <a:solidFill>
                <a:srgbClr val="202937"/>
              </a:solidFill>
              <a:latin typeface="Raleway Light" pitchFamily="2" charset="0"/>
            </a:endParaRPr>
          </a:p>
        </p:txBody>
      </p:sp>
      <p:sp>
        <p:nvSpPr>
          <p:cNvPr id="6" name="Rectángulo 5">
            <a:extLst>
              <a:ext uri="{FF2B5EF4-FFF2-40B4-BE49-F238E27FC236}">
                <a16:creationId xmlns:a16="http://schemas.microsoft.com/office/drawing/2014/main" id="{FA3A59DF-5EAD-7E56-DD44-CEC5BF0E4A97}"/>
              </a:ext>
            </a:extLst>
          </p:cNvPr>
          <p:cNvSpPr/>
          <p:nvPr/>
        </p:nvSpPr>
        <p:spPr>
          <a:xfrm>
            <a:off x="7458647" y="1023859"/>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CuadroTexto 6">
            <a:extLst>
              <a:ext uri="{FF2B5EF4-FFF2-40B4-BE49-F238E27FC236}">
                <a16:creationId xmlns:a16="http://schemas.microsoft.com/office/drawing/2014/main" id="{798B6C23-67D5-076A-8BAB-51B068CA3D97}"/>
              </a:ext>
            </a:extLst>
          </p:cNvPr>
          <p:cNvSpPr txBox="1"/>
          <p:nvPr/>
        </p:nvSpPr>
        <p:spPr>
          <a:xfrm>
            <a:off x="7455599" y="645729"/>
            <a:ext cx="3263201" cy="400110"/>
          </a:xfrm>
          <a:prstGeom prst="rect">
            <a:avLst/>
          </a:prstGeom>
          <a:noFill/>
        </p:spPr>
        <p:txBody>
          <a:bodyPr wrap="square" rtlCol="0" anchor="ctr">
            <a:spAutoFit/>
          </a:bodyPr>
          <a:lstStyle>
            <a:defPPr>
              <a:defRPr lang="es-AR"/>
            </a:defPPr>
            <a:lvl1pPr algn="ctr">
              <a:defRPr sz="2400" b="1">
                <a:solidFill>
                  <a:srgbClr val="C8BD92"/>
                </a:solidFill>
                <a:latin typeface="Raleway" pitchFamily="2" charset="0"/>
                <a:cs typeface="HELVETICA" panose="020B0604020202020204" pitchFamily="34" charset="0"/>
              </a:defRPr>
            </a:lvl1pPr>
          </a:lstStyle>
          <a:p>
            <a:r>
              <a:rPr lang="es-AR"/>
              <a:t>ELABORACIÓN</a:t>
            </a:r>
          </a:p>
        </p:txBody>
      </p:sp>
      <p:pic>
        <p:nvPicPr>
          <p:cNvPr id="2" name="Imagen 1">
            <a:extLst>
              <a:ext uri="{FF2B5EF4-FFF2-40B4-BE49-F238E27FC236}">
                <a16:creationId xmlns:a16="http://schemas.microsoft.com/office/drawing/2014/main" id="{6B13684C-8E64-8483-1EDA-FE2A4B8ABC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11345859" y="6213394"/>
            <a:ext cx="998652" cy="535087"/>
          </a:xfrm>
          <a:prstGeom prst="rect">
            <a:avLst/>
          </a:prstGeom>
        </p:spPr>
      </p:pic>
    </p:spTree>
    <p:extLst>
      <p:ext uri="{BB962C8B-B14F-4D97-AF65-F5344CB8AC3E}">
        <p14:creationId xmlns:p14="http://schemas.microsoft.com/office/powerpoint/2010/main" val="172282191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C1CD8D2-5DC1-6113-DB09-F81A9F202EF4}"/>
              </a:ext>
            </a:extLst>
          </p:cNvPr>
          <p:cNvSpPr txBox="1"/>
          <p:nvPr/>
        </p:nvSpPr>
        <p:spPr>
          <a:xfrm>
            <a:off x="3621974" y="1152239"/>
            <a:ext cx="8443356" cy="5488682"/>
          </a:xfrm>
          <a:prstGeom prst="rect">
            <a:avLst/>
          </a:prstGeom>
          <a:noFill/>
        </p:spPr>
        <p:txBody>
          <a:bodyPr wrap="square" rtlCol="0">
            <a:spAutoFit/>
          </a:bodyPr>
          <a:lstStyle/>
          <a:p>
            <a:pPr algn="ctr">
              <a:spcAft>
                <a:spcPts val="800"/>
              </a:spcAft>
            </a:pPr>
            <a:r>
              <a:rPr lang="es-ES" sz="1600" kern="100" dirty="0">
                <a:solidFill>
                  <a:srgbClr val="202937"/>
                </a:solidFill>
                <a:latin typeface="Raleway Light" pitchFamily="2" charset="0"/>
                <a:cs typeface="Times New Roman" panose="02020603050405020304" pitchFamily="18" charset="0"/>
              </a:rPr>
              <a:t>Bajo el cielo estrellado de los Andes, la leyenda de un perro negro, guardián de la montaña, ha perdurado a lo largo del tiempo. Se dice que guía a los viajeros y protege los secretos de estas tierras. Hace años, un alud en la montaña arrasó con un puesto cercano al Pozo de las Ánimas, en Mendoza. Cuando los vecinos acudieron al rescate, no encontraron rastro de los habitantes, salvo un cachorro de pelo negro y brillante como la noche.</a:t>
            </a:r>
          </a:p>
          <a:p>
            <a:pPr algn="ctr">
              <a:spcAft>
                <a:spcPts val="800"/>
              </a:spcAft>
            </a:pPr>
            <a:endParaRPr lang="es-ES" sz="1600" kern="100" dirty="0">
              <a:solidFill>
                <a:srgbClr val="202937"/>
              </a:solidFill>
              <a:latin typeface="Raleway Light" pitchFamily="2" charset="0"/>
              <a:cs typeface="Times New Roman" panose="02020603050405020304" pitchFamily="18" charset="0"/>
            </a:endParaRPr>
          </a:p>
          <a:p>
            <a:pPr algn="ctr">
              <a:spcAft>
                <a:spcPts val="800"/>
              </a:spcAft>
            </a:pPr>
            <a:r>
              <a:rPr lang="es-ES" sz="1600" kern="100" dirty="0">
                <a:solidFill>
                  <a:srgbClr val="202937"/>
                </a:solidFill>
                <a:latin typeface="Raleway Light" pitchFamily="2" charset="0"/>
                <a:cs typeface="Times New Roman" panose="02020603050405020304" pitchFamily="18" charset="0"/>
              </a:rPr>
              <a:t>Meses después, otro puesto fue construido cerca del lugar. Todo parecía estar en calma hasta que un rayo desató un incendio. En medio del caos, un perro negro apareció de la nada y entró en la vivienda en llamas. Cuando todos creían que ya no había esperanza, el animal emergió cargando entre sus fauces a quienes estaban en peligro. </a:t>
            </a:r>
          </a:p>
          <a:p>
            <a:pPr algn="ctr">
              <a:spcAft>
                <a:spcPts val="800"/>
              </a:spcAft>
            </a:pPr>
            <a:r>
              <a:rPr lang="es-ES" sz="1600" kern="100" dirty="0">
                <a:solidFill>
                  <a:srgbClr val="202937"/>
                </a:solidFill>
                <a:latin typeface="Raleway Light" pitchFamily="2" charset="0"/>
                <a:cs typeface="Times New Roman" panose="02020603050405020304" pitchFamily="18" charset="0"/>
              </a:rPr>
              <a:t>Luego, desapareció, dejando una huella en la memoria de quienes fueron testigos.</a:t>
            </a:r>
          </a:p>
          <a:p>
            <a:pPr algn="ctr">
              <a:spcAft>
                <a:spcPts val="800"/>
              </a:spcAft>
            </a:pPr>
            <a:endParaRPr lang="es-ES" sz="1600" kern="100" dirty="0">
              <a:solidFill>
                <a:srgbClr val="202937"/>
              </a:solidFill>
              <a:latin typeface="Raleway Light" pitchFamily="2" charset="0"/>
              <a:cs typeface="Times New Roman" panose="02020603050405020304" pitchFamily="18" charset="0"/>
            </a:endParaRPr>
          </a:p>
          <a:p>
            <a:pPr algn="ctr">
              <a:spcAft>
                <a:spcPts val="800"/>
              </a:spcAft>
            </a:pPr>
            <a:r>
              <a:rPr lang="es-ES" sz="1600" kern="100" dirty="0">
                <a:solidFill>
                  <a:srgbClr val="202937"/>
                </a:solidFill>
                <a:latin typeface="Raleway Light" pitchFamily="2" charset="0"/>
                <a:cs typeface="Times New Roman" panose="02020603050405020304" pitchFamily="18" charset="0"/>
              </a:rPr>
              <a:t>Desde entonces, se cree que estos perros traen buena suerte y simbolizan sabiduría, guiando el camino más seguro y alertando sobre los peligros con su ladrido en la distancia.</a:t>
            </a:r>
          </a:p>
          <a:p>
            <a:pPr algn="ctr">
              <a:spcAft>
                <a:spcPts val="800"/>
              </a:spcAft>
            </a:pPr>
            <a:endParaRPr lang="es-ES" sz="1600" kern="100" dirty="0">
              <a:solidFill>
                <a:srgbClr val="202937"/>
              </a:solidFill>
              <a:latin typeface="Raleway Light" pitchFamily="2" charset="0"/>
              <a:cs typeface="Times New Roman" panose="02020603050405020304" pitchFamily="18" charset="0"/>
            </a:endParaRPr>
          </a:p>
          <a:p>
            <a:pPr algn="ctr">
              <a:spcAft>
                <a:spcPts val="800"/>
              </a:spcAft>
            </a:pPr>
            <a:r>
              <a:rPr lang="es-ES" sz="1600" kern="100" dirty="0">
                <a:solidFill>
                  <a:srgbClr val="202937"/>
                </a:solidFill>
                <a:latin typeface="Raleway Light" pitchFamily="2" charset="0"/>
                <a:cs typeface="Times New Roman" panose="02020603050405020304" pitchFamily="18" charset="0"/>
              </a:rPr>
              <a:t>Leyenda Perro Negro, nuestro vermouth, honra esta mística historia mendocina, capturando en cada botella el espíritu protector y la esencia de los Andes.</a:t>
            </a:r>
          </a:p>
        </p:txBody>
      </p:sp>
      <p:sp>
        <p:nvSpPr>
          <p:cNvPr id="6" name="Rectángulo 5">
            <a:extLst>
              <a:ext uri="{FF2B5EF4-FFF2-40B4-BE49-F238E27FC236}">
                <a16:creationId xmlns:a16="http://schemas.microsoft.com/office/drawing/2014/main" id="{FA3A59DF-5EAD-7E56-DD44-CEC5BF0E4A97}"/>
              </a:ext>
            </a:extLst>
          </p:cNvPr>
          <p:cNvSpPr/>
          <p:nvPr/>
        </p:nvSpPr>
        <p:spPr>
          <a:xfrm>
            <a:off x="6258692" y="756404"/>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CuadroTexto 6">
            <a:extLst>
              <a:ext uri="{FF2B5EF4-FFF2-40B4-BE49-F238E27FC236}">
                <a16:creationId xmlns:a16="http://schemas.microsoft.com/office/drawing/2014/main" id="{798B6C23-67D5-076A-8BAB-51B068CA3D97}"/>
              </a:ext>
            </a:extLst>
          </p:cNvPr>
          <p:cNvSpPr txBox="1"/>
          <p:nvPr/>
        </p:nvSpPr>
        <p:spPr>
          <a:xfrm>
            <a:off x="3621974" y="217079"/>
            <a:ext cx="8443356" cy="461665"/>
          </a:xfrm>
          <a:prstGeom prst="rect">
            <a:avLst/>
          </a:prstGeom>
          <a:noFill/>
        </p:spPr>
        <p:txBody>
          <a:bodyPr wrap="square" rtlCol="0" anchor="ctr">
            <a:spAutoFit/>
          </a:bodyPr>
          <a:lstStyle>
            <a:defPPr>
              <a:defRPr lang="es-AR"/>
            </a:defPPr>
            <a:lvl1pPr algn="ctr">
              <a:defRPr sz="2400" b="1">
                <a:solidFill>
                  <a:srgbClr val="C8BD92"/>
                </a:solidFill>
                <a:latin typeface="Raleway" pitchFamily="2" charset="0"/>
                <a:cs typeface="HELVETICA" panose="020B0604020202020204" pitchFamily="34" charset="0"/>
              </a:defRPr>
            </a:lvl1pPr>
          </a:lstStyle>
          <a:p>
            <a:r>
              <a:rPr lang="es-AR"/>
              <a:t>LA LEYENDA DEL PERRO NEGRO</a:t>
            </a:r>
          </a:p>
        </p:txBody>
      </p:sp>
      <p:pic>
        <p:nvPicPr>
          <p:cNvPr id="2" name="Imagen 1">
            <a:extLst>
              <a:ext uri="{FF2B5EF4-FFF2-40B4-BE49-F238E27FC236}">
                <a16:creationId xmlns:a16="http://schemas.microsoft.com/office/drawing/2014/main" id="{96B573AE-14F7-B3C8-3A1F-1B16517E7CDD}"/>
              </a:ext>
            </a:extLst>
          </p:cNvPr>
          <p:cNvPicPr>
            <a:picLocks noChangeAspect="1"/>
          </p:cNvPicPr>
          <p:nvPr/>
        </p:nvPicPr>
        <p:blipFill>
          <a:blip r:embed="rId3">
            <a:duotone>
              <a:prstClr val="black"/>
              <a:srgbClr val="D9C3A5">
                <a:tint val="50000"/>
                <a:satMod val="180000"/>
              </a:srgbClr>
            </a:duotone>
          </a:blip>
          <a:srcRect l="20445" r="20264"/>
          <a:stretch/>
        </p:blipFill>
        <p:spPr>
          <a:xfrm>
            <a:off x="-2228496" y="587084"/>
            <a:ext cx="5589213" cy="5302523"/>
          </a:xfrm>
          <a:prstGeom prst="ellipse">
            <a:avLst/>
          </a:prstGeom>
        </p:spPr>
      </p:pic>
      <p:pic>
        <p:nvPicPr>
          <p:cNvPr id="8" name="Imagen 7">
            <a:extLst>
              <a:ext uri="{FF2B5EF4-FFF2-40B4-BE49-F238E27FC236}">
                <a16:creationId xmlns:a16="http://schemas.microsoft.com/office/drawing/2014/main" id="{AE660D7C-7B85-DEA5-4654-A57FBA1DF4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69359" y="6154019"/>
            <a:ext cx="998652" cy="535087"/>
          </a:xfrm>
          <a:prstGeom prst="rect">
            <a:avLst/>
          </a:prstGeom>
        </p:spPr>
      </p:pic>
    </p:spTree>
    <p:extLst>
      <p:ext uri="{BB962C8B-B14F-4D97-AF65-F5344CB8AC3E}">
        <p14:creationId xmlns:p14="http://schemas.microsoft.com/office/powerpoint/2010/main" val="246166228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pic>
        <p:nvPicPr>
          <p:cNvPr id="4" name="Imagen 3" descr="Una botella de color negro&#10;&#10;Descripción generada automáticamente con confianza media">
            <a:extLst>
              <a:ext uri="{FF2B5EF4-FFF2-40B4-BE49-F238E27FC236}">
                <a16:creationId xmlns:a16="http://schemas.microsoft.com/office/drawing/2014/main" id="{B7686FB4-426F-920B-4B6F-B89F3AE40895}"/>
              </a:ext>
            </a:extLst>
          </p:cNvPr>
          <p:cNvPicPr>
            <a:picLocks noChangeAspect="1"/>
          </p:cNvPicPr>
          <p:nvPr/>
        </p:nvPicPr>
        <p:blipFill>
          <a:blip r:embed="rId3">
            <a:extLst>
              <a:ext uri="{28A0092B-C50C-407E-A947-70E740481C1C}">
                <a14:useLocalDpi xmlns:a14="http://schemas.microsoft.com/office/drawing/2010/main" val="0"/>
              </a:ext>
            </a:extLst>
          </a:blip>
          <a:srcRect l="23188" r="32182" b="-2"/>
          <a:stretch/>
        </p:blipFill>
        <p:spPr>
          <a:xfrm>
            <a:off x="7562407" y="3434"/>
            <a:ext cx="4629593" cy="692415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CuadroTexto 6">
            <a:extLst>
              <a:ext uri="{FF2B5EF4-FFF2-40B4-BE49-F238E27FC236}">
                <a16:creationId xmlns:a16="http://schemas.microsoft.com/office/drawing/2014/main" id="{B6B867E2-A60E-B869-7CA7-1A01E8CBB05F}"/>
              </a:ext>
            </a:extLst>
          </p:cNvPr>
          <p:cNvSpPr txBox="1"/>
          <p:nvPr/>
        </p:nvSpPr>
        <p:spPr>
          <a:xfrm>
            <a:off x="136323" y="1082576"/>
            <a:ext cx="7285755" cy="5139869"/>
          </a:xfrm>
          <a:prstGeom prst="rect">
            <a:avLst/>
          </a:prstGeom>
          <a:solidFill>
            <a:srgbClr val="F2EFE6"/>
          </a:solidFill>
        </p:spPr>
        <p:txBody>
          <a:bodyPr wrap="square" lIns="91440" tIns="45720" rIns="91440" bIns="45720" rtlCol="0" anchor="t">
            <a:spAutoFit/>
          </a:bodyPr>
          <a:lstStyle>
            <a:defPPr>
              <a:defRPr lang="es-AR"/>
            </a:defPPr>
            <a:lvl1pPr algn="just">
              <a:spcAft>
                <a:spcPts val="800"/>
              </a:spcAft>
              <a:defRPr sz="1600" kern="100">
                <a:solidFill>
                  <a:srgbClr val="202937"/>
                </a:solidFill>
                <a:effectLst/>
                <a:latin typeface="Raleway Light" pitchFamily="2" charset="0"/>
                <a:ea typeface="Aptos" panose="020B0004020202020204" pitchFamily="34" charset="0"/>
                <a:cs typeface="Times New Roman" panose="02020603050405020304" pitchFamily="18" charset="0"/>
              </a:defRPr>
            </a:lvl1pPr>
          </a:lstStyle>
          <a:p>
            <a:r>
              <a:rPr lang="es-AR" i="1"/>
              <a:t>Leyenda Perro Negro </a:t>
            </a:r>
            <a:r>
              <a:rPr lang="es-AR"/>
              <a:t>cuenta con un perfil aromático equilibrado: </a:t>
            </a:r>
            <a:r>
              <a:rPr lang="es-AR" b="1"/>
              <a:t>notas dulces de vainilla y miel que se entrelazan con toques cítricos de naranja y matices balsámicos</a:t>
            </a:r>
            <a:r>
              <a:rPr lang="es-AR"/>
              <a:t>. La salvia, el ajenjo, la canela, el clavo y el anís aportan un </a:t>
            </a:r>
            <a:r>
              <a:rPr lang="es-AR" b="1"/>
              <a:t>carácter especiado y complejo</a:t>
            </a:r>
            <a:r>
              <a:rPr lang="es-AR"/>
              <a:t>, mientras que el ruibarbo y el coriandro enriquecen la propuesta con un final mentolado y refrescante.</a:t>
            </a:r>
          </a:p>
          <a:p>
            <a:endParaRPr lang="es-AR"/>
          </a:p>
          <a:p>
            <a:r>
              <a:rPr lang="es-AR">
                <a:latin typeface="Raleway Light"/>
                <a:cs typeface="Times New Roman"/>
              </a:rPr>
              <a:t>El </a:t>
            </a:r>
            <a:r>
              <a:rPr lang="es-AR" b="1">
                <a:latin typeface="Raleway Light"/>
                <a:cs typeface="Times New Roman"/>
              </a:rPr>
              <a:t>ruibarbo es el botánico que protagoniza este </a:t>
            </a:r>
            <a:r>
              <a:rPr lang="es-AR" b="1" err="1">
                <a:latin typeface="Raleway Light"/>
                <a:cs typeface="Times New Roman"/>
              </a:rPr>
              <a:t>vermouth</a:t>
            </a:r>
            <a:r>
              <a:rPr lang="es-AR">
                <a:latin typeface="Raleway Light"/>
                <a:cs typeface="Times New Roman"/>
              </a:rPr>
              <a:t>. Originario </a:t>
            </a:r>
            <a:r>
              <a:rPr lang="es-ES">
                <a:latin typeface="Raleway Light"/>
                <a:cs typeface="Times New Roman"/>
              </a:rPr>
              <a:t>de Asia, específicamente China y el Tíbet, hoy se cultiva principalmente en Italia. Es reconocido tanto por sus beneficios medicinales como por su uso culinario. En este vermouth se utilizan sus tallos que aportan notas ácidas y amargas, siendo el ingrediente esencial para equilibrar el dulzor del mosto. </a:t>
            </a:r>
            <a:endParaRPr lang="es-AR">
              <a:latin typeface="Raleway Light"/>
              <a:cs typeface="Times New Roman"/>
            </a:endParaRPr>
          </a:p>
          <a:p>
            <a:endParaRPr lang="es-AR"/>
          </a:p>
          <a:p>
            <a:r>
              <a:rPr lang="es-AR">
                <a:latin typeface="Raleway Light"/>
                <a:cs typeface="Times New Roman"/>
              </a:rPr>
              <a:t>Asimismo, al utilizar </a:t>
            </a:r>
            <a:r>
              <a:rPr lang="es-AR" b="1">
                <a:latin typeface="Raleway Light"/>
                <a:cs typeface="Times New Roman"/>
              </a:rPr>
              <a:t>mosto fresco </a:t>
            </a:r>
            <a:r>
              <a:rPr lang="es-AR">
                <a:latin typeface="Raleway Light"/>
                <a:cs typeface="Times New Roman"/>
              </a:rPr>
              <a:t>se logra un perfil de </a:t>
            </a:r>
            <a:r>
              <a:rPr lang="es-AR" b="1">
                <a:latin typeface="Raleway Light"/>
                <a:cs typeface="Times New Roman"/>
              </a:rPr>
              <a:t>sabor más natural y auténtico</a:t>
            </a:r>
            <a:r>
              <a:rPr lang="es-AR">
                <a:latin typeface="Raleway Light"/>
                <a:cs typeface="Times New Roman"/>
              </a:rPr>
              <a:t>, a diferencia de los </a:t>
            </a:r>
            <a:r>
              <a:rPr lang="es-AR" err="1">
                <a:latin typeface="Raleway Light"/>
                <a:cs typeface="Times New Roman"/>
              </a:rPr>
              <a:t>vermouth</a:t>
            </a:r>
            <a:r>
              <a:rPr lang="es-AR">
                <a:latin typeface="Raleway Light"/>
                <a:cs typeface="Times New Roman"/>
              </a:rPr>
              <a:t> que contienen azúcar u otros endulzantes no orgánicos. </a:t>
            </a:r>
          </a:p>
          <a:p>
            <a:endParaRPr lang="es-AR"/>
          </a:p>
          <a:p>
            <a:r>
              <a:rPr lang="es-AR"/>
              <a:t>Este </a:t>
            </a:r>
            <a:r>
              <a:rPr lang="es-AR" err="1"/>
              <a:t>vermouth</a:t>
            </a:r>
            <a:r>
              <a:rPr lang="es-AR"/>
              <a:t> es una experiencia sensorial profunda, diseñada para disfrutarse solo con hielo y una rodaja de naranja.</a:t>
            </a:r>
          </a:p>
        </p:txBody>
      </p:sp>
      <p:sp>
        <p:nvSpPr>
          <p:cNvPr id="8" name="Rectángulo 7">
            <a:extLst>
              <a:ext uri="{FF2B5EF4-FFF2-40B4-BE49-F238E27FC236}">
                <a16:creationId xmlns:a16="http://schemas.microsoft.com/office/drawing/2014/main" id="{0CA71443-88B4-2E45-8031-C041D6B231A7}"/>
              </a:ext>
            </a:extLst>
          </p:cNvPr>
          <p:cNvSpPr/>
          <p:nvPr/>
        </p:nvSpPr>
        <p:spPr>
          <a:xfrm>
            <a:off x="2264405" y="969135"/>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0" name="CuadroTexto 9">
            <a:extLst>
              <a:ext uri="{FF2B5EF4-FFF2-40B4-BE49-F238E27FC236}">
                <a16:creationId xmlns:a16="http://schemas.microsoft.com/office/drawing/2014/main" id="{FA38593D-9ECC-4C82-5769-3964320C7920}"/>
              </a:ext>
            </a:extLst>
          </p:cNvPr>
          <p:cNvSpPr txBox="1"/>
          <p:nvPr/>
        </p:nvSpPr>
        <p:spPr>
          <a:xfrm>
            <a:off x="136323" y="501303"/>
            <a:ext cx="7426084" cy="400110"/>
          </a:xfrm>
          <a:prstGeom prst="rect">
            <a:avLst/>
          </a:prstGeom>
          <a:noFill/>
        </p:spPr>
        <p:txBody>
          <a:bodyPr wrap="square" rtlCol="0" anchor="ctr">
            <a:spAutoFit/>
          </a:bodyPr>
          <a:lstStyle/>
          <a:p>
            <a:pPr algn="ctr"/>
            <a:r>
              <a:rPr lang="es-AR" sz="2000" b="1">
                <a:solidFill>
                  <a:srgbClr val="C8BD92"/>
                </a:solidFill>
                <a:latin typeface="HELVETICA" panose="020B0604020202020204" pitchFamily="34" charset="0"/>
                <a:cs typeface="HELVETICA" panose="020B0604020202020204" pitchFamily="34" charset="0"/>
              </a:rPr>
              <a:t>NOTAS DE CATA</a:t>
            </a:r>
          </a:p>
        </p:txBody>
      </p:sp>
      <p:pic>
        <p:nvPicPr>
          <p:cNvPr id="2" name="Imagen 1">
            <a:extLst>
              <a:ext uri="{FF2B5EF4-FFF2-40B4-BE49-F238E27FC236}">
                <a16:creationId xmlns:a16="http://schemas.microsoft.com/office/drawing/2014/main" id="{A6E754D5-EF86-AA55-3700-DD758FBE8D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69359" y="6154019"/>
            <a:ext cx="998652" cy="535087"/>
          </a:xfrm>
          <a:prstGeom prst="rect">
            <a:avLst/>
          </a:prstGeom>
        </p:spPr>
      </p:pic>
    </p:spTree>
    <p:extLst>
      <p:ext uri="{BB962C8B-B14F-4D97-AF65-F5344CB8AC3E}">
        <p14:creationId xmlns:p14="http://schemas.microsoft.com/office/powerpoint/2010/main" val="6050200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C1CD8D2-5DC1-6113-DB09-F81A9F202EF4}"/>
              </a:ext>
            </a:extLst>
          </p:cNvPr>
          <p:cNvSpPr txBox="1"/>
          <p:nvPr/>
        </p:nvSpPr>
        <p:spPr>
          <a:xfrm>
            <a:off x="101600" y="1623006"/>
            <a:ext cx="5994400" cy="4442242"/>
          </a:xfrm>
          <a:prstGeom prst="rect">
            <a:avLst/>
          </a:prstGeom>
          <a:noFill/>
        </p:spPr>
        <p:txBody>
          <a:bodyPr wrap="square" rtlCol="0">
            <a:spAutoFit/>
          </a:bodyPr>
          <a:lstStyle/>
          <a:p>
            <a:pPr algn="just">
              <a:spcAft>
                <a:spcPts val="800"/>
              </a:spcAft>
            </a:pP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La botella de </a:t>
            </a:r>
            <a:r>
              <a:rPr lang="es-ES" sz="1600" i="1" kern="100">
                <a:solidFill>
                  <a:srgbClr val="202937"/>
                </a:solidFill>
                <a:effectLst/>
                <a:latin typeface="Raleway Light" pitchFamily="2" charset="0"/>
                <a:ea typeface="Aptos" panose="020B0004020202020204" pitchFamily="34" charset="0"/>
                <a:cs typeface="Times New Roman" panose="02020603050405020304" pitchFamily="18" charset="0"/>
              </a:rPr>
              <a:t>Leyenda Perro Negro </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es </a:t>
            </a:r>
            <a:r>
              <a:rPr lang="es-ES" sz="1600" b="1" kern="100">
                <a:solidFill>
                  <a:srgbClr val="202937"/>
                </a:solidFill>
                <a:latin typeface="Raleway Light" pitchFamily="2" charset="0"/>
                <a:ea typeface="Aptos" panose="020B0004020202020204" pitchFamily="34" charset="0"/>
                <a:cs typeface="Times New Roman" panose="02020603050405020304" pitchFamily="18" charset="0"/>
              </a:rPr>
              <a:t>u</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na declaración de estilo y exclusividad</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 Importada directamente desde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Italia</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 su diseño minimalista y elegante refleja la sofisticación que caracteriza a las mejores bebidas premium del mundo. El vidrio transparente permite apreciar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los tonos dorados y rojizos del vermouth.</a:t>
            </a:r>
          </a:p>
          <a:p>
            <a:pPr algn="just">
              <a:spcAft>
                <a:spcPts val="800"/>
              </a:spcAft>
            </a:pPr>
            <a:endParaRPr lang="es-ES" sz="1600" kern="100">
              <a:solidFill>
                <a:srgbClr val="202937"/>
              </a:solidFill>
              <a:effectLst/>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kern="100">
                <a:solidFill>
                  <a:srgbClr val="202937"/>
                </a:solidFill>
                <a:latin typeface="Raleway Light" pitchFamily="2" charset="0"/>
                <a:ea typeface="Aptos" panose="020B0004020202020204" pitchFamily="34" charset="0"/>
                <a:cs typeface="Times New Roman" panose="02020603050405020304" pitchFamily="18" charset="0"/>
              </a:rPr>
              <a:t>Su cierre es un</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tapón de corcho reforzado</a:t>
            </a:r>
            <a:r>
              <a:rPr lang="es-ES" sz="1600" b="1" kern="100">
                <a:solidFill>
                  <a:srgbClr val="202937"/>
                </a:solidFill>
                <a:latin typeface="Raleway Light" pitchFamily="2" charset="0"/>
                <a:ea typeface="Aptos" panose="020B0004020202020204" pitchFamily="34" charset="0"/>
                <a:cs typeface="Times New Roman" panose="02020603050405020304" pitchFamily="18" charset="0"/>
              </a:rPr>
              <a:t>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en un distintivo tono de madera</a:t>
            </a:r>
            <a:r>
              <a:rPr lang="es-ES" sz="1600" b="1" kern="100">
                <a:solidFill>
                  <a:srgbClr val="202937"/>
                </a:solidFill>
                <a:latin typeface="Raleway Light" pitchFamily="2" charset="0"/>
                <a:ea typeface="Aptos" panose="020B0004020202020204" pitchFamily="34" charset="0"/>
                <a:cs typeface="Times New Roman" panose="02020603050405020304" pitchFamily="18" charset="0"/>
              </a:rPr>
              <a:t> </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que proviene de Portugal. </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N</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o solo protege la integridad del producto, sino que añade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un toque artesanal y atemporal. </a:t>
            </a:r>
          </a:p>
          <a:p>
            <a:pPr algn="just">
              <a:spcAft>
                <a:spcPts val="800"/>
              </a:spcAft>
            </a:pPr>
            <a:endParaRPr lang="es-ES" sz="1600" kern="100">
              <a:solidFill>
                <a:srgbClr val="202937"/>
              </a:solidFill>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kern="100">
                <a:solidFill>
                  <a:srgbClr val="202937"/>
                </a:solidFill>
                <a:latin typeface="Raleway Light" pitchFamily="2" charset="0"/>
                <a:ea typeface="Aptos" panose="020B0004020202020204" pitchFamily="34" charset="0"/>
                <a:cs typeface="Times New Roman" panose="02020603050405020304" pitchFamily="18" charset="0"/>
              </a:rPr>
              <a:t>C</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ada botella cuenta con una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etiqueta numerada </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y es parte de una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edición limitada</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 lo que subraya su exclusividad </a:t>
            </a:r>
            <a:r>
              <a:rPr lang="es-ES" sz="1600" b="1" kern="100">
                <a:solidFill>
                  <a:srgbClr val="202937"/>
                </a:solidFill>
                <a:effectLst/>
                <a:latin typeface="Raleway Light" pitchFamily="2" charset="0"/>
                <a:ea typeface="Aptos" panose="020B0004020202020204" pitchFamily="34" charset="0"/>
                <a:cs typeface="Times New Roman" panose="02020603050405020304" pitchFamily="18" charset="0"/>
              </a:rPr>
              <a:t>convirtiéndola en una pieza de colección </a:t>
            </a: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para los conocedores más exigentes. </a:t>
            </a:r>
          </a:p>
        </p:txBody>
      </p:sp>
      <p:sp>
        <p:nvSpPr>
          <p:cNvPr id="6" name="Rectángulo 5">
            <a:extLst>
              <a:ext uri="{FF2B5EF4-FFF2-40B4-BE49-F238E27FC236}">
                <a16:creationId xmlns:a16="http://schemas.microsoft.com/office/drawing/2014/main" id="{FA3A59DF-5EAD-7E56-DD44-CEC5BF0E4A97}"/>
              </a:ext>
            </a:extLst>
          </p:cNvPr>
          <p:cNvSpPr/>
          <p:nvPr/>
        </p:nvSpPr>
        <p:spPr>
          <a:xfrm>
            <a:off x="1388047" y="1201659"/>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CuadroTexto 6">
            <a:extLst>
              <a:ext uri="{FF2B5EF4-FFF2-40B4-BE49-F238E27FC236}">
                <a16:creationId xmlns:a16="http://schemas.microsoft.com/office/drawing/2014/main" id="{798B6C23-67D5-076A-8BAB-51B068CA3D97}"/>
              </a:ext>
            </a:extLst>
          </p:cNvPr>
          <p:cNvSpPr txBox="1"/>
          <p:nvPr/>
        </p:nvSpPr>
        <p:spPr>
          <a:xfrm>
            <a:off x="1384999" y="792752"/>
            <a:ext cx="3263201" cy="461665"/>
          </a:xfrm>
          <a:prstGeom prst="rect">
            <a:avLst/>
          </a:prstGeom>
          <a:noFill/>
        </p:spPr>
        <p:txBody>
          <a:bodyPr wrap="square" rtlCol="0" anchor="ctr">
            <a:spAutoFit/>
          </a:bodyPr>
          <a:lstStyle>
            <a:defPPr>
              <a:defRPr lang="es-AR"/>
            </a:defPPr>
            <a:lvl1pPr algn="ctr">
              <a:defRPr sz="2400" b="1">
                <a:solidFill>
                  <a:srgbClr val="C8BD92"/>
                </a:solidFill>
                <a:latin typeface="Raleway" pitchFamily="2" charset="0"/>
                <a:cs typeface="HELVETICA" panose="020B0604020202020204" pitchFamily="34" charset="0"/>
              </a:defRPr>
            </a:lvl1pPr>
          </a:lstStyle>
          <a:p>
            <a:r>
              <a:rPr lang="es-AR"/>
              <a:t>PACKAGING</a:t>
            </a:r>
          </a:p>
        </p:txBody>
      </p:sp>
      <p:pic>
        <p:nvPicPr>
          <p:cNvPr id="2" name="Imagen 1" descr="Una botella de color negro&#10;&#10;Descripción generada automáticamente con confianza media">
            <a:extLst>
              <a:ext uri="{FF2B5EF4-FFF2-40B4-BE49-F238E27FC236}">
                <a16:creationId xmlns:a16="http://schemas.microsoft.com/office/drawing/2014/main" id="{6723F063-0FEB-DC55-3862-8A04492DE635}"/>
              </a:ext>
            </a:extLst>
          </p:cNvPr>
          <p:cNvPicPr>
            <a:picLocks noChangeAspect="1"/>
          </p:cNvPicPr>
          <p:nvPr/>
        </p:nvPicPr>
        <p:blipFill>
          <a:blip r:embed="rId3">
            <a:extLst>
              <a:ext uri="{28A0092B-C50C-407E-A947-70E740481C1C}">
                <a14:useLocalDpi xmlns:a14="http://schemas.microsoft.com/office/drawing/2010/main" val="0"/>
              </a:ext>
            </a:extLst>
          </a:blip>
          <a:srcRect l="33086" t="30185" r="40281" b="23356"/>
          <a:stretch/>
        </p:blipFill>
        <p:spPr>
          <a:xfrm>
            <a:off x="6294748" y="0"/>
            <a:ext cx="5897252" cy="6858000"/>
          </a:xfrm>
          <a:prstGeom prst="rect">
            <a:avLst/>
          </a:prstGeom>
        </p:spPr>
      </p:pic>
      <p:pic>
        <p:nvPicPr>
          <p:cNvPr id="3" name="Imagen 2">
            <a:extLst>
              <a:ext uri="{FF2B5EF4-FFF2-40B4-BE49-F238E27FC236}">
                <a16:creationId xmlns:a16="http://schemas.microsoft.com/office/drawing/2014/main" id="{5C481E65-CB94-8569-0778-D2EDF993FE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69359" y="6154019"/>
            <a:ext cx="998652" cy="535087"/>
          </a:xfrm>
          <a:prstGeom prst="rect">
            <a:avLst/>
          </a:prstGeom>
        </p:spPr>
      </p:pic>
    </p:spTree>
    <p:extLst>
      <p:ext uri="{BB962C8B-B14F-4D97-AF65-F5344CB8AC3E}">
        <p14:creationId xmlns:p14="http://schemas.microsoft.com/office/powerpoint/2010/main" val="55876688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FE6"/>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C1CD8D2-5DC1-6113-DB09-F81A9F202EF4}"/>
              </a:ext>
            </a:extLst>
          </p:cNvPr>
          <p:cNvSpPr txBox="1"/>
          <p:nvPr/>
        </p:nvSpPr>
        <p:spPr>
          <a:xfrm>
            <a:off x="319473" y="2334583"/>
            <a:ext cx="5776527" cy="2718693"/>
          </a:xfrm>
          <a:prstGeom prst="rect">
            <a:avLst/>
          </a:prstGeom>
          <a:noFill/>
        </p:spPr>
        <p:txBody>
          <a:bodyPr wrap="square" rtlCol="0">
            <a:spAutoFit/>
          </a:bodyPr>
          <a:lstStyle/>
          <a:p>
            <a:pPr algn="just">
              <a:spcAft>
                <a:spcPts val="800"/>
              </a:spcAft>
            </a:pPr>
            <a:r>
              <a:rPr lang="es-ES" sz="1600" kern="100">
                <a:solidFill>
                  <a:srgbClr val="202937"/>
                </a:solidFill>
                <a:effectLst/>
                <a:latin typeface="Raleway Light" pitchFamily="2" charset="0"/>
                <a:ea typeface="Aptos" panose="020B0004020202020204" pitchFamily="34" charset="0"/>
                <a:cs typeface="Times New Roman" panose="02020603050405020304" pitchFamily="18" charset="0"/>
              </a:rPr>
              <a:t>Además, también podrá ser acompañado por un estuche rígido diseñado a medida, con terminaciones en stamping color y cierre imantado. </a:t>
            </a:r>
          </a:p>
          <a:p>
            <a:pPr algn="just">
              <a:spcAft>
                <a:spcPts val="800"/>
              </a:spcAft>
            </a:pPr>
            <a:endParaRPr lang="es-ES" sz="1600" kern="100">
              <a:solidFill>
                <a:srgbClr val="202937"/>
              </a:solidFill>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kern="100">
                <a:solidFill>
                  <a:srgbClr val="202937"/>
                </a:solidFill>
                <a:latin typeface="Raleway Light" pitchFamily="2" charset="0"/>
                <a:ea typeface="Aptos" panose="020B0004020202020204" pitchFamily="34" charset="0"/>
                <a:cs typeface="Times New Roman" panose="02020603050405020304" pitchFamily="18" charset="0"/>
              </a:rPr>
              <a:t>En el interior, además de la botella, el consumidor podrá encontrar un breve detalle de su historia y su </a:t>
            </a:r>
            <a:r>
              <a:rPr lang="es-ES" sz="1600" kern="100" err="1">
                <a:solidFill>
                  <a:srgbClr val="202937"/>
                </a:solidFill>
                <a:latin typeface="Raleway Light" pitchFamily="2" charset="0"/>
                <a:ea typeface="Aptos" panose="020B0004020202020204" pitchFamily="34" charset="0"/>
                <a:cs typeface="Times New Roman" panose="02020603050405020304" pitchFamily="18" charset="0"/>
              </a:rPr>
              <a:t>perfect</a:t>
            </a:r>
            <a:r>
              <a:rPr lang="es-ES" sz="1600" kern="100">
                <a:solidFill>
                  <a:srgbClr val="202937"/>
                </a:solidFill>
                <a:latin typeface="Raleway Light" pitchFamily="2" charset="0"/>
                <a:ea typeface="Aptos" panose="020B0004020202020204" pitchFamily="34" charset="0"/>
                <a:cs typeface="Times New Roman" panose="02020603050405020304" pitchFamily="18" charset="0"/>
              </a:rPr>
              <a:t> serve.</a:t>
            </a:r>
          </a:p>
          <a:p>
            <a:pPr algn="just">
              <a:spcAft>
                <a:spcPts val="800"/>
              </a:spcAft>
            </a:pPr>
            <a:endParaRPr lang="es-ES" sz="1600" kern="100">
              <a:solidFill>
                <a:srgbClr val="202937"/>
              </a:solidFill>
              <a:latin typeface="Raleway Light" pitchFamily="2" charset="0"/>
              <a:ea typeface="Aptos" panose="020B0004020202020204" pitchFamily="34" charset="0"/>
              <a:cs typeface="Times New Roman" panose="02020603050405020304" pitchFamily="18" charset="0"/>
            </a:endParaRPr>
          </a:p>
          <a:p>
            <a:pPr algn="just">
              <a:spcAft>
                <a:spcPts val="800"/>
              </a:spcAft>
            </a:pPr>
            <a:r>
              <a:rPr lang="es-ES" sz="1600" kern="100">
                <a:solidFill>
                  <a:srgbClr val="202937"/>
                </a:solidFill>
                <a:latin typeface="Raleway Light" pitchFamily="2" charset="0"/>
                <a:ea typeface="Aptos" panose="020B0004020202020204" pitchFamily="34" charset="0"/>
                <a:cs typeface="Times New Roman" panose="02020603050405020304" pitchFamily="18" charset="0"/>
              </a:rPr>
              <a:t>Esta presentación es ideal para regalos y ocasiones especiales. </a:t>
            </a:r>
          </a:p>
        </p:txBody>
      </p:sp>
      <p:sp>
        <p:nvSpPr>
          <p:cNvPr id="6" name="Rectángulo 5">
            <a:extLst>
              <a:ext uri="{FF2B5EF4-FFF2-40B4-BE49-F238E27FC236}">
                <a16:creationId xmlns:a16="http://schemas.microsoft.com/office/drawing/2014/main" id="{FA3A59DF-5EAD-7E56-DD44-CEC5BF0E4A97}"/>
              </a:ext>
            </a:extLst>
          </p:cNvPr>
          <p:cNvSpPr/>
          <p:nvPr/>
        </p:nvSpPr>
        <p:spPr>
          <a:xfrm>
            <a:off x="1481328" y="1997587"/>
            <a:ext cx="3169920" cy="45719"/>
          </a:xfrm>
          <a:prstGeom prst="rect">
            <a:avLst/>
          </a:prstGeom>
          <a:solidFill>
            <a:srgbClr val="C8B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CuadroTexto 6">
            <a:extLst>
              <a:ext uri="{FF2B5EF4-FFF2-40B4-BE49-F238E27FC236}">
                <a16:creationId xmlns:a16="http://schemas.microsoft.com/office/drawing/2014/main" id="{798B6C23-67D5-076A-8BAB-51B068CA3D97}"/>
              </a:ext>
            </a:extLst>
          </p:cNvPr>
          <p:cNvSpPr txBox="1"/>
          <p:nvPr/>
        </p:nvSpPr>
        <p:spPr>
          <a:xfrm>
            <a:off x="1434687" y="1518219"/>
            <a:ext cx="3263201" cy="461665"/>
          </a:xfrm>
          <a:prstGeom prst="rect">
            <a:avLst/>
          </a:prstGeom>
          <a:noFill/>
        </p:spPr>
        <p:txBody>
          <a:bodyPr wrap="square" rtlCol="0" anchor="ctr">
            <a:spAutoFit/>
          </a:bodyPr>
          <a:lstStyle>
            <a:defPPr>
              <a:defRPr lang="es-AR"/>
            </a:defPPr>
            <a:lvl1pPr algn="ctr">
              <a:defRPr sz="2400" b="1">
                <a:solidFill>
                  <a:srgbClr val="C8BD92"/>
                </a:solidFill>
                <a:latin typeface="Raleway" pitchFamily="2" charset="0"/>
                <a:cs typeface="HELVETICA" panose="020B0604020202020204" pitchFamily="34" charset="0"/>
              </a:defRPr>
            </a:lvl1pPr>
          </a:lstStyle>
          <a:p>
            <a:r>
              <a:rPr lang="es-AR"/>
              <a:t>ESTUCHE</a:t>
            </a:r>
          </a:p>
        </p:txBody>
      </p:sp>
      <p:pic>
        <p:nvPicPr>
          <p:cNvPr id="4" name="Imagen 3">
            <a:extLst>
              <a:ext uri="{FF2B5EF4-FFF2-40B4-BE49-F238E27FC236}">
                <a16:creationId xmlns:a16="http://schemas.microsoft.com/office/drawing/2014/main" id="{14F6B025-1BE8-F06D-9643-C84816107F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26" b="92546" l="9771" r="92280">
                        <a14:foregroundMark x1="30760" y1="6329" x2="30760" y2="6329"/>
                        <a14:foregroundMark x1="29916" y1="92686" x2="29916" y2="92686"/>
                        <a14:foregroundMark x1="69964" y1="5626" x2="92280" y2="67932"/>
                        <a14:foregroundMark x1="18818" y1="41772" x2="21592" y2="42757"/>
                        <a14:foregroundMark x1="75392" y1="51758" x2="78528" y2="55134"/>
                      </a14:backgroundRemoval>
                    </a14:imgEffect>
                  </a14:imgLayer>
                </a14:imgProps>
              </a:ext>
            </a:extLst>
          </a:blip>
          <a:srcRect l="10416" r="48788"/>
          <a:stretch/>
        </p:blipFill>
        <p:spPr>
          <a:xfrm>
            <a:off x="6559727" y="707935"/>
            <a:ext cx="2840718" cy="5971990"/>
          </a:xfrm>
          <a:prstGeom prst="rect">
            <a:avLst/>
          </a:prstGeom>
        </p:spPr>
      </p:pic>
      <p:pic>
        <p:nvPicPr>
          <p:cNvPr id="8" name="Imagen 7">
            <a:extLst>
              <a:ext uri="{FF2B5EF4-FFF2-40B4-BE49-F238E27FC236}">
                <a16:creationId xmlns:a16="http://schemas.microsoft.com/office/drawing/2014/main" id="{1E72589E-2ED8-ED9F-EC7D-71A17DA73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26" b="92546" l="9771" r="92280">
                        <a14:foregroundMark x1="30760" y1="6329" x2="30760" y2="6329"/>
                        <a14:foregroundMark x1="29916" y1="92686" x2="29916" y2="92686"/>
                        <a14:foregroundMark x1="69964" y1="5626" x2="92280" y2="67932"/>
                        <a14:foregroundMark x1="18818" y1="41772" x2="21592" y2="42757"/>
                        <a14:foregroundMark x1="75392" y1="51758" x2="78528" y2="55134"/>
                      </a14:backgroundRemoval>
                    </a14:imgEffect>
                  </a14:imgLayer>
                </a14:imgProps>
              </a:ext>
            </a:extLst>
          </a:blip>
          <a:srcRect l="62799"/>
          <a:stretch/>
        </p:blipFill>
        <p:spPr>
          <a:xfrm>
            <a:off x="9458975" y="656436"/>
            <a:ext cx="2689955" cy="6201564"/>
          </a:xfrm>
          <a:prstGeom prst="rect">
            <a:avLst/>
          </a:prstGeom>
        </p:spPr>
      </p:pic>
      <p:pic>
        <p:nvPicPr>
          <p:cNvPr id="9" name="Imagen 8">
            <a:extLst>
              <a:ext uri="{FF2B5EF4-FFF2-40B4-BE49-F238E27FC236}">
                <a16:creationId xmlns:a16="http://schemas.microsoft.com/office/drawing/2014/main" id="{BE5F8249-B939-8F73-7A26-14015F39420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6" b="92327" l="7294" r="92440">
                        <a14:foregroundMark x1="48143" y1="8416" x2="48143" y2="8416"/>
                        <a14:foregroundMark x1="30106" y1="81931" x2="30106" y2="81931"/>
                        <a14:foregroundMark x1="48457" y1="87346" x2="53979" y2="88861"/>
                        <a14:foregroundMark x1="44873" y1="86362" x2="45981" y2="86666"/>
                        <a14:foregroundMark x1="35942" y1="83911" x2="41470" y2="85428"/>
                        <a14:foregroundMark x1="42573" y1="89356" x2="48806" y2="92327"/>
                        <a14:foregroundMark x1="49469" y1="81436" x2="49469" y2="81436"/>
                        <a14:foregroundMark x1="50398" y1="81188" x2="50398" y2="81188"/>
                        <a14:foregroundMark x1="50796" y1="81931" x2="50796" y2="81931"/>
                        <a14:foregroundMark x1="49735" y1="81931" x2="49735" y2="81931"/>
                        <a14:foregroundMark x1="50265" y1="81931" x2="51459" y2="81436"/>
                        <a14:foregroundMark x1="52255" y1="81188" x2="52255" y2="81188"/>
                        <a14:foregroundMark x1="51857" y1="81436" x2="51857" y2="81436"/>
                        <a14:foregroundMark x1="51989" y1="81931" x2="51989" y2="81683"/>
                        <a14:foregroundMark x1="51857" y1="81683" x2="51857" y2="81683"/>
                        <a14:foregroundMark x1="51459" y1="81683" x2="51459" y2="81683"/>
                        <a14:foregroundMark x1="52122" y1="81683" x2="53268" y2="81683"/>
                        <a14:foregroundMark x1="53076" y1="80842" x2="50928" y2="80693"/>
                        <a14:foregroundMark x1="54509" y1="80941" x2="53802" y2="80892"/>
                        <a14:foregroundMark x1="49106" y1="82178" x2="50398" y2="81436"/>
                        <a14:foregroundMark x1="48674" y1="82426" x2="49106" y2="82178"/>
                        <a14:foregroundMark x1="48541" y1="82178" x2="48011" y2="81683"/>
                        <a14:backgroundMark x1="23873" y1="36386" x2="25464" y2="68069"/>
                        <a14:backgroundMark x1="26525" y1="56683" x2="26525" y2="56683"/>
                        <a14:backgroundMark x1="8355" y1="49505" x2="16180" y2="74505"/>
                        <a14:backgroundMark x1="8223" y1="40347" x2="8355" y2="52228"/>
                        <a14:backgroundMark x1="71353" y1="35149" x2="83156" y2="63119"/>
                        <a14:backgroundMark x1="74934" y1="74010" x2="82493" y2="67327"/>
                        <a14:backgroundMark x1="82493" y1="67327" x2="86472" y2="60396"/>
                        <a14:backgroundMark x1="87533" y1="75000" x2="92308" y2="52723"/>
                        <a14:backgroundMark x1="90981" y1="55198" x2="91114" y2="84158"/>
                        <a14:backgroundMark x1="90053" y1="48762" x2="86870" y2="80446"/>
                        <a14:backgroundMark x1="29708" y1="22772" x2="28912" y2="33168"/>
                        <a14:backgroundMark x1="26923" y1="50990" x2="30902" y2="62129"/>
                        <a14:backgroundMark x1="39788" y1="9158" x2="39788" y2="9158"/>
                        <a14:backgroundMark x1="58886" y1="79703" x2="58886" y2="79703"/>
                        <a14:backgroundMark x1="56366" y1="80693" x2="56366" y2="80693"/>
                        <a14:backgroundMark x1="46950" y1="82673" x2="46950" y2="82673"/>
                        <a14:backgroundMark x1="45756" y1="81931" x2="45756" y2="81931"/>
                        <a14:backgroundMark x1="54534" y1="81188" x2="55968" y2="80941"/>
                        <a14:backgroundMark x1="48552" y1="82219" x2="48743" y2="82186"/>
                        <a14:backgroundMark x1="47347" y1="82426" x2="48169" y2="82285"/>
                        <a14:backgroundMark x1="43501" y1="81683" x2="38462" y2="79208"/>
                        <a14:backgroundMark x1="48939" y1="83168" x2="48939" y2="83168"/>
                        <a14:backgroundMark x1="50265" y1="82921" x2="50265" y2="82921"/>
                        <a14:backgroundMark x1="51326" y1="82921" x2="51326" y2="82921"/>
                        <a14:backgroundMark x1="52520" y1="82178" x2="52520" y2="82178"/>
                        <a14:backgroundMark x1="53183" y1="81931" x2="53448" y2="81931"/>
                        <a14:backgroundMark x1="54111" y1="82178" x2="54111" y2="82178"/>
                        <a14:backgroundMark x1="53846" y1="81931" x2="53448" y2="81931"/>
                      </a14:backgroundRemoval>
                    </a14:imgEffect>
                  </a14:imgLayer>
                </a14:imgProps>
              </a:ext>
            </a:extLst>
          </a:blip>
          <a:stretch>
            <a:fillRect/>
          </a:stretch>
        </p:blipFill>
        <p:spPr>
          <a:xfrm>
            <a:off x="-69359" y="6154019"/>
            <a:ext cx="998652" cy="535087"/>
          </a:xfrm>
          <a:prstGeom prst="rect">
            <a:avLst/>
          </a:prstGeom>
        </p:spPr>
      </p:pic>
    </p:spTree>
    <p:extLst>
      <p:ext uri="{BB962C8B-B14F-4D97-AF65-F5344CB8AC3E}">
        <p14:creationId xmlns:p14="http://schemas.microsoft.com/office/powerpoint/2010/main" val="18714682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23</TotalTime>
  <Words>1192</Words>
  <Application>Microsoft Office PowerPoint</Application>
  <PresentationFormat>Panorámica</PresentationFormat>
  <Paragraphs>145</Paragraphs>
  <Slides>14</Slides>
  <Notes>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14</vt:i4>
      </vt:variant>
    </vt:vector>
  </HeadingPairs>
  <TitlesOfParts>
    <vt:vector size="25" baseType="lpstr">
      <vt:lpstr>Aptos</vt:lpstr>
      <vt:lpstr>Aptos Display</vt:lpstr>
      <vt:lpstr>Arial</vt:lpstr>
      <vt:lpstr>Calibri</vt:lpstr>
      <vt:lpstr>HELVETICA</vt:lpstr>
      <vt:lpstr>Planeta Bold</vt:lpstr>
      <vt:lpstr>Planeta Medium</vt:lpstr>
      <vt:lpstr>Raleway</vt:lpstr>
      <vt:lpstr>Raleway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Neirone, Constanza</dc:creator>
  <cp:lastModifiedBy>Gutierrez, Francisco</cp:lastModifiedBy>
  <cp:revision>4</cp:revision>
  <dcterms:created xsi:type="dcterms:W3CDTF">2024-11-08T15:30:58Z</dcterms:created>
  <dcterms:modified xsi:type="dcterms:W3CDTF">2025-01-23T17:57:06Z</dcterms:modified>
</cp:coreProperties>
</file>